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sldIdLst>
    <p:sldId id="257" r:id="rId2"/>
    <p:sldId id="364" r:id="rId3"/>
    <p:sldId id="256" r:id="rId4"/>
    <p:sldId id="268" r:id="rId5"/>
    <p:sldId id="258" r:id="rId6"/>
    <p:sldId id="262" r:id="rId7"/>
    <p:sldId id="355" r:id="rId8"/>
    <p:sldId id="356" r:id="rId9"/>
    <p:sldId id="357" r:id="rId10"/>
    <p:sldId id="353" r:id="rId11"/>
    <p:sldId id="266" r:id="rId12"/>
    <p:sldId id="349" r:id="rId13"/>
    <p:sldId id="354" r:id="rId14"/>
    <p:sldId id="272" r:id="rId15"/>
    <p:sldId id="365" r:id="rId16"/>
    <p:sldId id="267" r:id="rId17"/>
    <p:sldId id="273" r:id="rId18"/>
    <p:sldId id="261" r:id="rId19"/>
    <p:sldId id="358" r:id="rId20"/>
    <p:sldId id="260" r:id="rId21"/>
    <p:sldId id="363" r:id="rId22"/>
    <p:sldId id="269" r:id="rId23"/>
    <p:sldId id="371" r:id="rId24"/>
    <p:sldId id="366" r:id="rId25"/>
    <p:sldId id="264" r:id="rId26"/>
    <p:sldId id="368" r:id="rId27"/>
    <p:sldId id="369" r:id="rId28"/>
    <p:sldId id="370" r:id="rId29"/>
    <p:sldId id="373" r:id="rId30"/>
    <p:sldId id="382" r:id="rId31"/>
    <p:sldId id="377" r:id="rId32"/>
    <p:sldId id="390" r:id="rId33"/>
    <p:sldId id="375" r:id="rId34"/>
    <p:sldId id="379" r:id="rId35"/>
    <p:sldId id="378" r:id="rId36"/>
    <p:sldId id="367" r:id="rId37"/>
    <p:sldId id="385" r:id="rId38"/>
    <p:sldId id="380" r:id="rId39"/>
    <p:sldId id="372" r:id="rId40"/>
    <p:sldId id="386" r:id="rId41"/>
    <p:sldId id="387" r:id="rId42"/>
    <p:sldId id="396" r:id="rId43"/>
    <p:sldId id="397" r:id="rId44"/>
    <p:sldId id="388" r:id="rId45"/>
    <p:sldId id="391" r:id="rId46"/>
    <p:sldId id="392" r:id="rId47"/>
    <p:sldId id="393" r:id="rId48"/>
    <p:sldId id="394" r:id="rId49"/>
    <p:sldId id="395" r:id="rId50"/>
    <p:sldId id="376" r:id="rId51"/>
    <p:sldId id="383" r:id="rId52"/>
    <p:sldId id="374" r:id="rId53"/>
    <p:sldId id="26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5037"/>
  </p:normalViewPr>
  <p:slideViewPr>
    <p:cSldViewPr snapToGrid="0" snapToObjects="1">
      <p:cViewPr varScale="1">
        <p:scale>
          <a:sx n="84" d="100"/>
          <a:sy n="84" d="100"/>
        </p:scale>
        <p:origin x="200"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7FE24A-F5C0-094D-85D6-996DC6640D03}" type="datetimeFigureOut">
              <a:rPr lang="en-US" smtClean="0"/>
              <a:t>12/14/21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E7D57AC-0B8B-DE4B-B1E8-1BB6318AB48B}" type="slidenum">
              <a:rPr lang="en-US" smtClean="0"/>
              <a:t>‹#›</a:t>
            </a:fld>
            <a:endParaRPr lang="en-US"/>
          </a:p>
        </p:txBody>
      </p:sp>
    </p:spTree>
    <p:extLst>
      <p:ext uri="{BB962C8B-B14F-4D97-AF65-F5344CB8AC3E}">
        <p14:creationId xmlns:p14="http://schemas.microsoft.com/office/powerpoint/2010/main" val="2481540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7FE24A-F5C0-094D-85D6-996DC6640D03}" type="datetimeFigureOut">
              <a:rPr lang="en-US" smtClean="0"/>
              <a:t>12/14/21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400131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7FE24A-F5C0-094D-85D6-996DC6640D03}" type="datetimeFigureOut">
              <a:rPr lang="en-US" smtClean="0"/>
              <a:t>12/14/21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1464474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7FE24A-F5C0-094D-85D6-996DC6640D03}" type="datetimeFigureOut">
              <a:rPr lang="en-US" smtClean="0"/>
              <a:t>12/14/21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198831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0C7FE24A-F5C0-094D-85D6-996DC6640D03}" type="datetimeFigureOut">
              <a:rPr lang="en-US" smtClean="0"/>
              <a:t>12/14/21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E7D57AC-0B8B-DE4B-B1E8-1BB6318AB48B}" type="slidenum">
              <a:rPr lang="en-US" smtClean="0"/>
              <a:t>‹#›</a:t>
            </a:fld>
            <a:endParaRPr lang="en-US"/>
          </a:p>
        </p:txBody>
      </p:sp>
    </p:spTree>
    <p:extLst>
      <p:ext uri="{BB962C8B-B14F-4D97-AF65-F5344CB8AC3E}">
        <p14:creationId xmlns:p14="http://schemas.microsoft.com/office/powerpoint/2010/main" val="271878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7FE24A-F5C0-094D-85D6-996DC6640D03}" type="datetimeFigureOut">
              <a:rPr lang="en-US" smtClean="0"/>
              <a:t>12/14/21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1847512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7FE24A-F5C0-094D-85D6-996DC6640D03}" type="datetimeFigureOut">
              <a:rPr lang="en-US" smtClean="0"/>
              <a:t>12/14/21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D57AC-0B8B-DE4B-B1E8-1BB6318AB48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3824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C7FE24A-F5C0-094D-85D6-996DC6640D03}" type="datetimeFigureOut">
              <a:rPr lang="en-US" smtClean="0"/>
              <a:t>12/14/21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7D57AC-0B8B-DE4B-B1E8-1BB6318AB48B}"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7767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7FE24A-F5C0-094D-85D6-996DC6640D03}" type="datetimeFigureOut">
              <a:rPr lang="en-US" smtClean="0"/>
              <a:t>12/14/21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276028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7FE24A-F5C0-094D-85D6-996DC6640D03}" type="datetimeFigureOut">
              <a:rPr lang="en-US" smtClean="0"/>
              <a:t>12/14/21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1430833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7FE24A-F5C0-094D-85D6-996DC6640D03}" type="datetimeFigureOut">
              <a:rPr lang="en-US" smtClean="0"/>
              <a:t>12/14/21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165116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C7FE24A-F5C0-094D-85D6-996DC6640D03}" type="datetimeFigureOut">
              <a:rPr lang="en-US" smtClean="0"/>
              <a:t>12/14/21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E7D57AC-0B8B-DE4B-B1E8-1BB6318AB48B}" type="slidenum">
              <a:rPr lang="en-US" smtClean="0"/>
              <a:t>‹#›</a:t>
            </a:fld>
            <a:endParaRPr lang="en-US"/>
          </a:p>
        </p:txBody>
      </p:sp>
    </p:spTree>
    <p:extLst>
      <p:ext uri="{BB962C8B-B14F-4D97-AF65-F5344CB8AC3E}">
        <p14:creationId xmlns:p14="http://schemas.microsoft.com/office/powerpoint/2010/main" val="370584321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developerpdak@gmail.com" TargetMode="Externa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hyperlink" Target="https://glints.com/id/expert-class/your-starterkit-to-start-devops-from-scratch/E0DOq9WA" TargetMode="External"/><Relationship Id="rId4" Type="http://schemas.openxmlformats.org/officeDocument/2006/relationships/hyperlink" Target="https://jobrtc.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blackbeltandre/monitoring" TargetMode="External"/><Relationship Id="rId2" Type="http://schemas.openxmlformats.org/officeDocument/2006/relationships/hyperlink" Target="https://github.com/blackbeltandre/devops_glint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Triangle 9"/>
          <p:cNvSpPr/>
          <p:nvPr/>
        </p:nvSpPr>
        <p:spPr>
          <a:xfrm flipH="1">
            <a:off x="6947616" y="5425114"/>
            <a:ext cx="1477801" cy="2306646"/>
          </a:xfrm>
          <a:prstGeom prst="rtTriangle">
            <a:avLst/>
          </a:prstGeom>
          <a:gradFill flip="none" rotWithShape="1">
            <a:gsLst>
              <a:gs pos="0">
                <a:schemeClr val="bg1">
                  <a:lumMod val="75000"/>
                </a:schemeClr>
              </a:gs>
              <a:gs pos="50000">
                <a:schemeClr val="bg1">
                  <a:lumMod val="85000"/>
                </a:schemeClr>
              </a:gs>
              <a:gs pos="100000">
                <a:schemeClr val="bg1">
                  <a:lumMod val="9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Triangle 6"/>
          <p:cNvSpPr/>
          <p:nvPr/>
        </p:nvSpPr>
        <p:spPr>
          <a:xfrm flipH="1">
            <a:off x="7798279" y="-600771"/>
            <a:ext cx="4393721" cy="6858000"/>
          </a:xfrm>
          <a:prstGeom prst="rtTriangle">
            <a:avLst/>
          </a:prstGeom>
          <a:solidFill>
            <a:schemeClr val="accent5">
              <a:lumMod val="50000"/>
            </a:schemeClr>
          </a:solidFill>
          <a:ln>
            <a:noFill/>
          </a:ln>
          <a:effectLst>
            <a:outerShdw blurRad="50800" dist="50800" dir="15120000" algn="ctr" rotWithShape="0">
              <a:schemeClr val="bg2">
                <a:lumMod val="25000"/>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Triangle 3"/>
          <p:cNvSpPr/>
          <p:nvPr/>
        </p:nvSpPr>
        <p:spPr>
          <a:xfrm flipH="1">
            <a:off x="7798278" y="0"/>
            <a:ext cx="4393721" cy="6858000"/>
          </a:xfrm>
          <a:prstGeom prst="rtTriangle">
            <a:avLst/>
          </a:prstGeom>
          <a:solidFill>
            <a:schemeClr val="accent5">
              <a:lumMod val="50000"/>
            </a:schemeClr>
          </a:solidFill>
          <a:ln>
            <a:solidFill>
              <a:schemeClr val="tx1">
                <a:lumMod val="50000"/>
                <a:lumOff val="50000"/>
              </a:schemeClr>
            </a:solidFill>
          </a:ln>
          <a:effectLst>
            <a:outerShdw blurRad="50800" dist="50800" dir="15120000" algn="ctr" rotWithShape="0">
              <a:schemeClr val="bg2">
                <a:lumMod val="25000"/>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ight Triangle 10"/>
          <p:cNvSpPr/>
          <p:nvPr/>
        </p:nvSpPr>
        <p:spPr>
          <a:xfrm flipH="1" flipV="1">
            <a:off x="5039360" y="-2"/>
            <a:ext cx="7152640" cy="6858002"/>
          </a:xfrm>
          <a:prstGeom prst="rtTriangle">
            <a:avLst/>
          </a:prstGeom>
          <a:gradFill>
            <a:gsLst>
              <a:gs pos="0">
                <a:schemeClr val="bg1">
                  <a:lumMod val="75000"/>
                </a:schemeClr>
              </a:gs>
              <a:gs pos="100000">
                <a:schemeClr val="tx1">
                  <a:lumMod val="65000"/>
                  <a:lumOff val="35000"/>
                  <a:alpha val="0"/>
                </a:schemeClr>
              </a:gs>
            </a:gsLst>
            <a:lin ang="1200000" scaled="0"/>
          </a:gradFill>
          <a:ln>
            <a:noFill/>
          </a:ln>
          <a:effectLst>
            <a:outerShdw blurRad="50800" dist="50800" dir="15120000" algn="ctr" rotWithShape="0">
              <a:schemeClr val="bg2">
                <a:lumMod val="25000"/>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4" name="Rectangle 13">
            <a:extLst>
              <a:ext uri="{FF2B5EF4-FFF2-40B4-BE49-F238E27FC236}">
                <a16:creationId xmlns:a16="http://schemas.microsoft.com/office/drawing/2014/main" id="{E251D56E-BB02-4C9C-9ECB-245090192719}"/>
              </a:ext>
            </a:extLst>
          </p:cNvPr>
          <p:cNvSpPr/>
          <p:nvPr/>
        </p:nvSpPr>
        <p:spPr>
          <a:xfrm>
            <a:off x="420235" y="1148632"/>
            <a:ext cx="9652019" cy="830997"/>
          </a:xfrm>
          <a:prstGeom prst="rect">
            <a:avLst/>
          </a:prstGeom>
          <a:noFill/>
        </p:spPr>
        <p:txBody>
          <a:bodyPr wrap="square" lIns="91440" tIns="45720" rIns="91440" bIns="45720">
            <a:spAutoFit/>
          </a:bodyPr>
          <a:lstStyle/>
          <a:p>
            <a:endParaRPr lang="en-ID" sz="4800" b="1" dirty="0"/>
          </a:p>
        </p:txBody>
      </p:sp>
      <p:sp>
        <p:nvSpPr>
          <p:cNvPr id="20" name="Rectangle 19">
            <a:extLst>
              <a:ext uri="{FF2B5EF4-FFF2-40B4-BE49-F238E27FC236}">
                <a16:creationId xmlns:a16="http://schemas.microsoft.com/office/drawing/2014/main" id="{9D5F3A8E-E47F-4244-9C68-ACB8CD8532F0}"/>
              </a:ext>
            </a:extLst>
          </p:cNvPr>
          <p:cNvSpPr/>
          <p:nvPr/>
        </p:nvSpPr>
        <p:spPr>
          <a:xfrm>
            <a:off x="327872" y="5891196"/>
            <a:ext cx="4877361" cy="400110"/>
          </a:xfrm>
          <a:prstGeom prst="rect">
            <a:avLst/>
          </a:prstGeom>
          <a:noFill/>
        </p:spPr>
        <p:txBody>
          <a:bodyPr wrap="none" lIns="91440" tIns="45720" rIns="91440" bIns="45720">
            <a:spAutoFit/>
          </a:bodyPr>
          <a:lstStyle/>
          <a:p>
            <a:r>
              <a:rPr lang="en-ID" sz="2000" dirty="0">
                <a:ln w="0"/>
                <a:effectLst>
                  <a:outerShdw blurRad="38100" dist="19050" dir="2700000" algn="tl" rotWithShape="0">
                    <a:schemeClr val="dk1">
                      <a:alpha val="40000"/>
                    </a:schemeClr>
                  </a:outerShdw>
                </a:effectLst>
                <a:latin typeface="Corbel" panose="020B0503020204020204" pitchFamily="34" charset="0"/>
              </a:rPr>
              <a:t>Andreas </a:t>
            </a:r>
            <a:r>
              <a:rPr lang="en-ID" sz="2000" dirty="0" err="1">
                <a:ln w="0"/>
                <a:effectLst>
                  <a:outerShdw blurRad="38100" dist="19050" dir="2700000" algn="tl" rotWithShape="0">
                    <a:schemeClr val="dk1">
                      <a:alpha val="40000"/>
                    </a:schemeClr>
                  </a:outerShdw>
                </a:effectLst>
                <a:latin typeface="Corbel" panose="020B0503020204020204" pitchFamily="34" charset="0"/>
              </a:rPr>
              <a:t>Sahabat</a:t>
            </a:r>
            <a:r>
              <a:rPr lang="en-ID" sz="2000" dirty="0">
                <a:ln w="0"/>
                <a:effectLst>
                  <a:outerShdw blurRad="38100" dist="19050" dir="2700000" algn="tl" rotWithShape="0">
                    <a:schemeClr val="dk1">
                      <a:alpha val="40000"/>
                    </a:schemeClr>
                  </a:outerShdw>
                </a:effectLst>
                <a:latin typeface="Corbel" panose="020B0503020204020204" pitchFamily="34" charset="0"/>
              </a:rPr>
              <a:t> </a:t>
            </a:r>
            <a:r>
              <a:rPr lang="en-ID" sz="2000" dirty="0" err="1">
                <a:ln w="0"/>
                <a:effectLst>
                  <a:outerShdw blurRad="38100" dist="19050" dir="2700000" algn="tl" rotWithShape="0">
                    <a:schemeClr val="dk1">
                      <a:alpha val="40000"/>
                    </a:schemeClr>
                  </a:outerShdw>
                </a:effectLst>
                <a:latin typeface="Corbel" panose="020B0503020204020204" pitchFamily="34" charset="0"/>
              </a:rPr>
              <a:t>Lumban</a:t>
            </a:r>
            <a:r>
              <a:rPr lang="en-ID" sz="2000" dirty="0">
                <a:ln w="0"/>
                <a:effectLst>
                  <a:outerShdw blurRad="38100" dist="19050" dir="2700000" algn="tl" rotWithShape="0">
                    <a:schemeClr val="dk1">
                      <a:alpha val="40000"/>
                    </a:schemeClr>
                  </a:outerShdw>
                </a:effectLst>
                <a:latin typeface="Corbel" panose="020B0503020204020204" pitchFamily="34" charset="0"/>
              </a:rPr>
              <a:t> Batu ,</a:t>
            </a:r>
            <a:r>
              <a:rPr lang="en-ID" sz="2000" dirty="0" err="1">
                <a:ln w="0"/>
                <a:effectLst>
                  <a:outerShdw blurRad="38100" dist="19050" dir="2700000" algn="tl" rotWithShape="0">
                    <a:schemeClr val="dk1">
                      <a:alpha val="40000"/>
                    </a:schemeClr>
                  </a:outerShdw>
                </a:effectLst>
                <a:latin typeface="Corbel" panose="020B0503020204020204" pitchFamily="34" charset="0"/>
              </a:rPr>
              <a:t>S.Kom</a:t>
            </a:r>
            <a:r>
              <a:rPr lang="en-ID" sz="2000" dirty="0">
                <a:ln w="0"/>
                <a:effectLst>
                  <a:outerShdw blurRad="38100" dist="19050" dir="2700000" algn="tl" rotWithShape="0">
                    <a:schemeClr val="dk1">
                      <a:alpha val="40000"/>
                    </a:schemeClr>
                  </a:outerShdw>
                </a:effectLst>
                <a:latin typeface="Corbel" panose="020B0503020204020204" pitchFamily="34" charset="0"/>
              </a:rPr>
              <a:t>, M.TI</a:t>
            </a:r>
          </a:p>
        </p:txBody>
      </p:sp>
      <p:pic>
        <p:nvPicPr>
          <p:cNvPr id="5" name="Picture 4" descr="Logo&#10;&#10;Description automatically generated">
            <a:extLst>
              <a:ext uri="{FF2B5EF4-FFF2-40B4-BE49-F238E27FC236}">
                <a16:creationId xmlns:a16="http://schemas.microsoft.com/office/drawing/2014/main" id="{992D7E73-A418-5344-9F97-C102BC09D9A2}"/>
              </a:ext>
            </a:extLst>
          </p:cNvPr>
          <p:cNvPicPr>
            <a:picLocks noChangeAspect="1"/>
          </p:cNvPicPr>
          <p:nvPr/>
        </p:nvPicPr>
        <p:blipFill>
          <a:blip r:embed="rId2"/>
          <a:stretch>
            <a:fillRect/>
          </a:stretch>
        </p:blipFill>
        <p:spPr>
          <a:xfrm>
            <a:off x="1667499" y="3503539"/>
            <a:ext cx="4756448" cy="1820964"/>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2C77B95F-D133-3944-AD04-3CA0A2FDFA75}"/>
              </a:ext>
            </a:extLst>
          </p:cNvPr>
          <p:cNvPicPr>
            <a:picLocks noChangeAspect="1"/>
          </p:cNvPicPr>
          <p:nvPr/>
        </p:nvPicPr>
        <p:blipFill>
          <a:blip r:embed="rId3"/>
          <a:stretch>
            <a:fillRect/>
          </a:stretch>
        </p:blipFill>
        <p:spPr>
          <a:xfrm>
            <a:off x="207620" y="74918"/>
            <a:ext cx="5579721" cy="2279989"/>
          </a:xfrm>
          <a:prstGeom prst="rect">
            <a:avLst/>
          </a:prstGeom>
        </p:spPr>
      </p:pic>
      <p:sp>
        <p:nvSpPr>
          <p:cNvPr id="15" name="TextBox 14">
            <a:extLst>
              <a:ext uri="{FF2B5EF4-FFF2-40B4-BE49-F238E27FC236}">
                <a16:creationId xmlns:a16="http://schemas.microsoft.com/office/drawing/2014/main" id="{F5650C7A-994C-A64B-9064-CB892C052A47}"/>
              </a:ext>
            </a:extLst>
          </p:cNvPr>
          <p:cNvSpPr txBox="1"/>
          <p:nvPr/>
        </p:nvSpPr>
        <p:spPr>
          <a:xfrm>
            <a:off x="1924560" y="2034437"/>
            <a:ext cx="8998773" cy="1200329"/>
          </a:xfrm>
          <a:prstGeom prst="rect">
            <a:avLst/>
          </a:prstGeom>
          <a:noFill/>
          <a:ln>
            <a:solidFill>
              <a:schemeClr val="accent1"/>
            </a:solidFill>
          </a:ln>
        </p:spPr>
        <p:txBody>
          <a:bodyPr wrap="square">
            <a:spAutoFit/>
          </a:bodyPr>
          <a:lstStyle/>
          <a:p>
            <a:pPr algn="ctr"/>
            <a:r>
              <a:rPr lang="en-ID" sz="3600" b="1" dirty="0"/>
              <a:t>Your </a:t>
            </a:r>
            <a:r>
              <a:rPr lang="en-ID" sz="3600" b="1" dirty="0" err="1"/>
              <a:t>Starterkit</a:t>
            </a:r>
            <a:r>
              <a:rPr lang="en-ID" sz="3600" b="1" dirty="0"/>
              <a:t> to Start DevOps From Scratch</a:t>
            </a:r>
          </a:p>
        </p:txBody>
      </p:sp>
      <p:pic>
        <p:nvPicPr>
          <p:cNvPr id="13" name="Picture 12" descr="A picture containing text, device, gauge&#10;&#10;Description automatically generated">
            <a:extLst>
              <a:ext uri="{FF2B5EF4-FFF2-40B4-BE49-F238E27FC236}">
                <a16:creationId xmlns:a16="http://schemas.microsoft.com/office/drawing/2014/main" id="{8B54468B-C36F-C447-BEEA-0513B8255AEC}"/>
              </a:ext>
            </a:extLst>
          </p:cNvPr>
          <p:cNvPicPr>
            <a:picLocks noChangeAspect="1"/>
          </p:cNvPicPr>
          <p:nvPr/>
        </p:nvPicPr>
        <p:blipFill>
          <a:blip r:embed="rId4"/>
          <a:stretch>
            <a:fillRect/>
          </a:stretch>
        </p:blipFill>
        <p:spPr>
          <a:xfrm>
            <a:off x="6849249" y="3348173"/>
            <a:ext cx="3581400" cy="2120900"/>
          </a:xfrm>
          <a:prstGeom prst="rect">
            <a:avLst/>
          </a:prstGeom>
        </p:spPr>
      </p:pic>
      <p:sp>
        <p:nvSpPr>
          <p:cNvPr id="16" name="Rectangle 15">
            <a:extLst>
              <a:ext uri="{FF2B5EF4-FFF2-40B4-BE49-F238E27FC236}">
                <a16:creationId xmlns:a16="http://schemas.microsoft.com/office/drawing/2014/main" id="{72B465E6-542A-544A-91FA-C407DDF1616D}"/>
              </a:ext>
            </a:extLst>
          </p:cNvPr>
          <p:cNvSpPr/>
          <p:nvPr/>
        </p:nvSpPr>
        <p:spPr>
          <a:xfrm>
            <a:off x="9995138" y="679804"/>
            <a:ext cx="1501950" cy="400110"/>
          </a:xfrm>
          <a:prstGeom prst="rect">
            <a:avLst/>
          </a:prstGeom>
          <a:noFill/>
        </p:spPr>
        <p:txBody>
          <a:bodyPr wrap="none" lIns="91440" tIns="45720" rIns="91440" bIns="45720">
            <a:spAutoFit/>
          </a:bodyPr>
          <a:lstStyle/>
          <a:p>
            <a:r>
              <a:rPr lang="en-ID" sz="2000" dirty="0">
                <a:ln w="0"/>
                <a:effectLst>
                  <a:outerShdw blurRad="38100" dist="19050" dir="2700000" algn="tl" rotWithShape="0">
                    <a:schemeClr val="dk1">
                      <a:alpha val="40000"/>
                    </a:schemeClr>
                  </a:outerShdw>
                </a:effectLst>
                <a:latin typeface="Corbel" panose="020B0503020204020204" pitchFamily="34" charset="0"/>
              </a:rPr>
              <a:t>18 Dec ‘2021</a:t>
            </a:r>
          </a:p>
        </p:txBody>
      </p:sp>
    </p:spTree>
    <p:extLst>
      <p:ext uri="{BB962C8B-B14F-4D97-AF65-F5344CB8AC3E}">
        <p14:creationId xmlns:p14="http://schemas.microsoft.com/office/powerpoint/2010/main" val="337837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C45C-29AC-5843-804F-1E1A1816A700}"/>
              </a:ext>
            </a:extLst>
          </p:cNvPr>
          <p:cNvSpPr>
            <a:spLocks noGrp="1"/>
          </p:cNvSpPr>
          <p:nvPr>
            <p:ph type="title"/>
          </p:nvPr>
        </p:nvSpPr>
        <p:spPr/>
        <p:txBody>
          <a:bodyPr/>
          <a:lstStyle/>
          <a:p>
            <a:r>
              <a:rPr lang="en-US" dirty="0" err="1"/>
              <a:t>Vagrantfile</a:t>
            </a:r>
            <a:endParaRPr lang="en-US" dirty="0"/>
          </a:p>
        </p:txBody>
      </p:sp>
      <p:sp>
        <p:nvSpPr>
          <p:cNvPr id="3" name="Content Placeholder 2">
            <a:extLst>
              <a:ext uri="{FF2B5EF4-FFF2-40B4-BE49-F238E27FC236}">
                <a16:creationId xmlns:a16="http://schemas.microsoft.com/office/drawing/2014/main" id="{3F5FD455-2296-5F42-AF39-70E35FE019AA}"/>
              </a:ext>
            </a:extLst>
          </p:cNvPr>
          <p:cNvSpPr>
            <a:spLocks noGrp="1"/>
          </p:cNvSpPr>
          <p:nvPr>
            <p:ph idx="1"/>
          </p:nvPr>
        </p:nvSpPr>
        <p:spPr/>
        <p:txBody>
          <a:bodyPr numCol="3">
            <a:normAutofit fontScale="85000" lnSpcReduction="20000"/>
          </a:bodyPr>
          <a:lstStyle/>
          <a:p>
            <a:pPr marL="0" indent="0">
              <a:buNone/>
            </a:pPr>
            <a:r>
              <a:rPr lang="en-US" dirty="0" err="1"/>
              <a:t>Vagrant.configure</a:t>
            </a:r>
            <a:r>
              <a:rPr lang="en-US" dirty="0"/>
              <a:t>("2") do |config|</a:t>
            </a:r>
          </a:p>
          <a:p>
            <a:pPr marL="0" indent="0">
              <a:buNone/>
            </a:pPr>
            <a:r>
              <a:rPr lang="en-US" dirty="0"/>
              <a:t>  </a:t>
            </a:r>
            <a:r>
              <a:rPr lang="en-US" dirty="0" err="1"/>
              <a:t>config.vm.provision</a:t>
            </a:r>
            <a:r>
              <a:rPr lang="en-US" dirty="0"/>
              <a:t> "shell", inline: "apt-get update &amp;&amp; apt-get install -y  </a:t>
            </a:r>
            <a:r>
              <a:rPr lang="en-US" dirty="0" err="1"/>
              <a:t>docker.io</a:t>
            </a:r>
            <a:r>
              <a:rPr lang="en-US" dirty="0"/>
              <a:t>"</a:t>
            </a:r>
          </a:p>
          <a:p>
            <a:pPr marL="0" indent="0">
              <a:buNone/>
            </a:pPr>
            <a:r>
              <a:rPr lang="en-US" dirty="0"/>
              <a:t>  </a:t>
            </a:r>
            <a:r>
              <a:rPr lang="en-US" dirty="0" err="1"/>
              <a:t>config.ssh.forward_agent</a:t>
            </a:r>
            <a:r>
              <a:rPr lang="en-US" dirty="0"/>
              <a:t> = true</a:t>
            </a:r>
          </a:p>
          <a:p>
            <a:pPr marL="0" indent="0">
              <a:buNone/>
            </a:pPr>
            <a:r>
              <a:rPr lang="en-US" dirty="0"/>
              <a:t>   </a:t>
            </a:r>
            <a:r>
              <a:rPr lang="en-US" dirty="0" err="1"/>
              <a:t>config.ssh.insert_key</a:t>
            </a:r>
            <a:r>
              <a:rPr lang="en-US" dirty="0"/>
              <a:t> = false </a:t>
            </a:r>
          </a:p>
          <a:p>
            <a:pPr marL="0" indent="0">
              <a:buNone/>
            </a:pPr>
            <a:endParaRPr lang="en-US" dirty="0"/>
          </a:p>
          <a:p>
            <a:pPr marL="0" indent="0">
              <a:buNone/>
            </a:pPr>
            <a:endParaRPr lang="en-US" dirty="0"/>
          </a:p>
          <a:p>
            <a:pPr marL="0" indent="0">
              <a:buNone/>
            </a:pPr>
            <a:r>
              <a:rPr lang="en-US" dirty="0"/>
              <a:t>  </a:t>
            </a:r>
            <a:r>
              <a:rPr lang="en-US" dirty="0" err="1"/>
              <a:t>config.vm.define</a:t>
            </a:r>
            <a:r>
              <a:rPr lang="en-US" dirty="0"/>
              <a:t> "master" do |master|</a:t>
            </a:r>
          </a:p>
          <a:p>
            <a:pPr marL="0" indent="0">
              <a:buNone/>
            </a:pPr>
            <a:r>
              <a:rPr lang="en-US" dirty="0"/>
              <a:t>    </a:t>
            </a:r>
            <a:r>
              <a:rPr lang="en-US" dirty="0" err="1"/>
              <a:t>master.vm.box</a:t>
            </a:r>
            <a:r>
              <a:rPr lang="en-US" dirty="0"/>
              <a:t> = "ubuntu/xenial64"</a:t>
            </a:r>
          </a:p>
          <a:p>
            <a:pPr marL="0" indent="0">
              <a:buNone/>
            </a:pPr>
            <a:r>
              <a:rPr lang="en-US" dirty="0"/>
              <a:t>    </a:t>
            </a:r>
            <a:r>
              <a:rPr lang="en-US" dirty="0" err="1"/>
              <a:t>master.vm.network</a:t>
            </a:r>
            <a:r>
              <a:rPr lang="en-US" dirty="0"/>
              <a:t> "private_network",</a:t>
            </a:r>
            <a:r>
              <a:rPr lang="en-US" dirty="0" err="1"/>
              <a:t>ip</a:t>
            </a:r>
            <a:r>
              <a:rPr lang="en-US" dirty="0"/>
              <a:t>: "192.168.100.3"</a:t>
            </a:r>
          </a:p>
          <a:p>
            <a:pPr marL="0" indent="0">
              <a:buNone/>
            </a:pPr>
            <a:r>
              <a:rPr lang="en-US" dirty="0"/>
              <a:t>      </a:t>
            </a:r>
            <a:r>
              <a:rPr lang="en-US" dirty="0" err="1"/>
              <a:t>master.vm.provider</a:t>
            </a:r>
            <a:r>
              <a:rPr lang="en-US" dirty="0"/>
              <a:t> "</a:t>
            </a:r>
            <a:r>
              <a:rPr lang="en-US" dirty="0" err="1"/>
              <a:t>virtualbox</a:t>
            </a:r>
            <a:r>
              <a:rPr lang="en-US" dirty="0"/>
              <a:t>" do |v|</a:t>
            </a:r>
          </a:p>
          <a:p>
            <a:pPr marL="0" indent="0">
              <a:buNone/>
            </a:pPr>
            <a:r>
              <a:rPr lang="en-US" dirty="0"/>
              <a:t>        #</a:t>
            </a:r>
            <a:r>
              <a:rPr lang="en-US" dirty="0" err="1"/>
              <a:t>v.gui</a:t>
            </a:r>
            <a:r>
              <a:rPr lang="en-US" dirty="0"/>
              <a:t> = true</a:t>
            </a:r>
          </a:p>
          <a:p>
            <a:pPr marL="0" indent="0">
              <a:buNone/>
            </a:pPr>
            <a:r>
              <a:rPr lang="en-US" dirty="0"/>
              <a:t>        </a:t>
            </a:r>
            <a:r>
              <a:rPr lang="en-US" dirty="0" err="1"/>
              <a:t>v.memory</a:t>
            </a:r>
            <a:r>
              <a:rPr lang="en-US" dirty="0"/>
              <a:t> = 2024</a:t>
            </a:r>
          </a:p>
          <a:p>
            <a:pPr marL="0" indent="0">
              <a:buNone/>
            </a:pPr>
            <a:r>
              <a:rPr lang="en-US" dirty="0"/>
              <a:t>        </a:t>
            </a:r>
            <a:r>
              <a:rPr lang="en-US" dirty="0" err="1"/>
              <a:t>v.cpus</a:t>
            </a:r>
            <a:r>
              <a:rPr lang="en-US" dirty="0"/>
              <a:t> = 4</a:t>
            </a:r>
          </a:p>
          <a:p>
            <a:pPr marL="0" indent="0">
              <a:buNone/>
            </a:pPr>
            <a:r>
              <a:rPr lang="en-US" dirty="0"/>
              <a:t>    end</a:t>
            </a:r>
          </a:p>
          <a:p>
            <a:pPr marL="0" indent="0">
              <a:buNone/>
            </a:pPr>
            <a:r>
              <a:rPr lang="en-US" dirty="0"/>
              <a:t>  end</a:t>
            </a:r>
          </a:p>
          <a:p>
            <a:pPr marL="0" indent="0">
              <a:buNone/>
            </a:pPr>
            <a:endParaRPr lang="en-US" dirty="0"/>
          </a:p>
          <a:p>
            <a:pPr marL="0" indent="0">
              <a:buNone/>
            </a:pPr>
            <a:endParaRPr lang="en-US" dirty="0"/>
          </a:p>
          <a:p>
            <a:pPr marL="0" indent="0">
              <a:buNone/>
            </a:pPr>
            <a:r>
              <a:rPr lang="en-US" dirty="0"/>
              <a:t> </a:t>
            </a:r>
            <a:r>
              <a:rPr lang="en-US" dirty="0" err="1"/>
              <a:t>config.vm.define</a:t>
            </a:r>
            <a:r>
              <a:rPr lang="en-US" dirty="0"/>
              <a:t> "worker" do |worker|</a:t>
            </a:r>
          </a:p>
          <a:p>
            <a:pPr marL="0" indent="0">
              <a:buNone/>
            </a:pPr>
            <a:r>
              <a:rPr lang="en-US" dirty="0"/>
              <a:t>    </a:t>
            </a:r>
            <a:r>
              <a:rPr lang="en-US" dirty="0" err="1"/>
              <a:t>worker.vm.box</a:t>
            </a:r>
            <a:r>
              <a:rPr lang="en-US" dirty="0"/>
              <a:t> = "ubuntu/xenial64"</a:t>
            </a:r>
          </a:p>
          <a:p>
            <a:pPr marL="0" indent="0">
              <a:buNone/>
            </a:pPr>
            <a:r>
              <a:rPr lang="en-US" dirty="0"/>
              <a:t>    </a:t>
            </a:r>
            <a:r>
              <a:rPr lang="en-US" dirty="0" err="1"/>
              <a:t>worker.vm.network</a:t>
            </a:r>
            <a:r>
              <a:rPr lang="en-US" dirty="0"/>
              <a:t> "private_network",</a:t>
            </a:r>
            <a:r>
              <a:rPr lang="en-US" dirty="0" err="1"/>
              <a:t>ip</a:t>
            </a:r>
            <a:r>
              <a:rPr lang="en-US" dirty="0"/>
              <a:t>: "192.168.100.4"</a:t>
            </a:r>
          </a:p>
          <a:p>
            <a:pPr marL="0" indent="0">
              <a:buNone/>
            </a:pPr>
            <a:r>
              <a:rPr lang="en-US" dirty="0"/>
              <a:t>    </a:t>
            </a:r>
            <a:r>
              <a:rPr lang="en-US" dirty="0" err="1"/>
              <a:t>worker.vm.provider</a:t>
            </a:r>
            <a:r>
              <a:rPr lang="en-US" dirty="0"/>
              <a:t> "</a:t>
            </a:r>
            <a:r>
              <a:rPr lang="en-US" dirty="0" err="1"/>
              <a:t>virtualbox</a:t>
            </a:r>
            <a:r>
              <a:rPr lang="en-US" dirty="0"/>
              <a:t>" do |v|</a:t>
            </a:r>
          </a:p>
          <a:p>
            <a:pPr marL="0" indent="0">
              <a:buNone/>
            </a:pPr>
            <a:r>
              <a:rPr lang="en-US" dirty="0"/>
              <a:t>        #</a:t>
            </a:r>
            <a:r>
              <a:rPr lang="en-US" dirty="0" err="1"/>
              <a:t>v.gui</a:t>
            </a:r>
            <a:r>
              <a:rPr lang="en-US" dirty="0"/>
              <a:t> = true</a:t>
            </a:r>
          </a:p>
          <a:p>
            <a:pPr marL="0" indent="0">
              <a:buNone/>
            </a:pPr>
            <a:r>
              <a:rPr lang="en-US" dirty="0"/>
              <a:t>        </a:t>
            </a:r>
            <a:r>
              <a:rPr lang="en-US" dirty="0" err="1"/>
              <a:t>v.memory</a:t>
            </a:r>
            <a:r>
              <a:rPr lang="en-US" dirty="0"/>
              <a:t> = 2024</a:t>
            </a:r>
          </a:p>
          <a:p>
            <a:pPr marL="0" indent="0">
              <a:buNone/>
            </a:pPr>
            <a:r>
              <a:rPr lang="en-US" dirty="0"/>
              <a:t>        </a:t>
            </a:r>
            <a:r>
              <a:rPr lang="en-US" dirty="0" err="1"/>
              <a:t>v.cpus</a:t>
            </a:r>
            <a:r>
              <a:rPr lang="en-US" dirty="0"/>
              <a:t> = 2</a:t>
            </a:r>
          </a:p>
          <a:p>
            <a:pPr marL="0" indent="0">
              <a:buNone/>
            </a:pPr>
            <a:r>
              <a:rPr lang="en-US" dirty="0"/>
              <a:t>     end  </a:t>
            </a:r>
          </a:p>
          <a:p>
            <a:pPr marL="0" indent="0">
              <a:buNone/>
            </a:pPr>
            <a:r>
              <a:rPr lang="en-US" dirty="0"/>
              <a:t>  end</a:t>
            </a:r>
          </a:p>
          <a:p>
            <a:pPr marL="0" indent="0">
              <a:buNone/>
            </a:pPr>
            <a:r>
              <a:rPr lang="en-US" dirty="0"/>
              <a:t>end</a:t>
            </a:r>
          </a:p>
          <a:p>
            <a:pPr marL="0" indent="0">
              <a:buNone/>
            </a:pPr>
            <a:r>
              <a:rPr lang="en-US" dirty="0"/>
              <a:t># vagrant up --provider </a:t>
            </a:r>
            <a:r>
              <a:rPr lang="en-US" dirty="0" err="1"/>
              <a:t>virtualbox</a:t>
            </a:r>
            <a:endParaRPr lang="en-US" dirty="0"/>
          </a:p>
        </p:txBody>
      </p:sp>
    </p:spTree>
    <p:extLst>
      <p:ext uri="{BB962C8B-B14F-4D97-AF65-F5344CB8AC3E}">
        <p14:creationId xmlns:p14="http://schemas.microsoft.com/office/powerpoint/2010/main" val="2464011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4700">
                <a:blipFill dpi="0" rotWithShape="1">
                  <a:blip r:embed="rId2"/>
                  <a:srcRect/>
                  <a:tile tx="6350" ty="-127000" sx="65000" sy="64000" flip="none" algn="tl"/>
                </a:blipFill>
              </a:rPr>
              <a:t>Konfigurasi Vagrant </a:t>
            </a:r>
          </a:p>
        </p:txBody>
      </p:sp>
      <p:pic>
        <p:nvPicPr>
          <p:cNvPr id="8" name="Picture 7" descr="Text&#10;&#10;Description automatically generated">
            <a:extLst>
              <a:ext uri="{FF2B5EF4-FFF2-40B4-BE49-F238E27FC236}">
                <a16:creationId xmlns:a16="http://schemas.microsoft.com/office/drawing/2014/main" id="{A52C1A0A-4D0C-C14B-8B05-AB7664654F03}"/>
              </a:ext>
            </a:extLst>
          </p:cNvPr>
          <p:cNvPicPr>
            <a:picLocks noChangeAspect="1"/>
          </p:cNvPicPr>
          <p:nvPr/>
        </p:nvPicPr>
        <p:blipFill rotWithShape="1">
          <a:blip r:embed="rId3"/>
          <a:srcRect l="4249" t="2390"/>
          <a:stretch/>
        </p:blipFill>
        <p:spPr>
          <a:xfrm>
            <a:off x="1300163" y="625033"/>
            <a:ext cx="6767392" cy="5926238"/>
          </a:xfrm>
          <a:prstGeom prst="rect">
            <a:avLst/>
          </a:prstGeom>
        </p:spPr>
      </p:pic>
    </p:spTree>
    <p:extLst>
      <p:ext uri="{BB962C8B-B14F-4D97-AF65-F5344CB8AC3E}">
        <p14:creationId xmlns:p14="http://schemas.microsoft.com/office/powerpoint/2010/main" val="141981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5A51-9705-654A-BFDC-F8F4D5DE9305}"/>
              </a:ext>
            </a:extLst>
          </p:cNvPr>
          <p:cNvSpPr>
            <a:spLocks noGrp="1"/>
          </p:cNvSpPr>
          <p:nvPr>
            <p:ph type="title"/>
          </p:nvPr>
        </p:nvSpPr>
        <p:spPr/>
        <p:txBody>
          <a:bodyPr/>
          <a:lstStyle/>
          <a:p>
            <a:r>
              <a:rPr lang="en-US" dirty="0"/>
              <a:t>Vagrant </a:t>
            </a:r>
            <a:r>
              <a:rPr lang="en-US" dirty="0" err="1"/>
              <a:t>sintax</a:t>
            </a:r>
            <a:endParaRPr lang="en-US" dirty="0"/>
          </a:p>
        </p:txBody>
      </p:sp>
      <p:sp>
        <p:nvSpPr>
          <p:cNvPr id="3" name="Content Placeholder 2">
            <a:extLst>
              <a:ext uri="{FF2B5EF4-FFF2-40B4-BE49-F238E27FC236}">
                <a16:creationId xmlns:a16="http://schemas.microsoft.com/office/drawing/2014/main" id="{3B613F29-9AE2-0749-848B-35D28E117489}"/>
              </a:ext>
            </a:extLst>
          </p:cNvPr>
          <p:cNvSpPr>
            <a:spLocks noGrp="1"/>
          </p:cNvSpPr>
          <p:nvPr>
            <p:ph idx="1"/>
          </p:nvPr>
        </p:nvSpPr>
        <p:spPr/>
        <p:txBody>
          <a:bodyPr/>
          <a:lstStyle/>
          <a:p>
            <a:r>
              <a:rPr lang="en-ID" dirty="0"/>
              <a:t>vagrant </a:t>
            </a:r>
            <a:r>
              <a:rPr lang="en-ID" dirty="0" err="1"/>
              <a:t>init</a:t>
            </a:r>
            <a:endParaRPr lang="en-ID" dirty="0"/>
          </a:p>
          <a:p>
            <a:r>
              <a:rPr lang="en-ID" dirty="0"/>
              <a:t>vagrant up --provider </a:t>
            </a:r>
            <a:r>
              <a:rPr lang="en-ID" dirty="0" err="1"/>
              <a:t>virtualbox</a:t>
            </a:r>
            <a:endParaRPr lang="en-ID" dirty="0"/>
          </a:p>
          <a:p>
            <a:r>
              <a:rPr lang="en-ID" dirty="0"/>
              <a:t>vagrant list</a:t>
            </a:r>
          </a:p>
          <a:p>
            <a:r>
              <a:rPr lang="en-ID" dirty="0"/>
              <a:t>vagrant </a:t>
            </a:r>
            <a:r>
              <a:rPr lang="en-ID" dirty="0" err="1"/>
              <a:t>ssh</a:t>
            </a:r>
            <a:r>
              <a:rPr lang="en-ID" dirty="0"/>
              <a:t> </a:t>
            </a:r>
            <a:r>
              <a:rPr lang="en-ID" dirty="0" err="1"/>
              <a:t>namanya</a:t>
            </a:r>
            <a:endParaRPr lang="en-ID" dirty="0"/>
          </a:p>
          <a:p>
            <a:r>
              <a:rPr lang="en-ID" dirty="0"/>
              <a:t>vagrant reload</a:t>
            </a:r>
          </a:p>
          <a:p>
            <a:r>
              <a:rPr lang="en-ID" dirty="0"/>
              <a:t>vagrant destroy</a:t>
            </a:r>
          </a:p>
        </p:txBody>
      </p:sp>
    </p:spTree>
    <p:extLst>
      <p:ext uri="{BB962C8B-B14F-4D97-AF65-F5344CB8AC3E}">
        <p14:creationId xmlns:p14="http://schemas.microsoft.com/office/powerpoint/2010/main" val="4203138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415E-499D-0943-A5D9-B92BA0DAE371}"/>
              </a:ext>
            </a:extLst>
          </p:cNvPr>
          <p:cNvSpPr>
            <a:spLocks noGrp="1"/>
          </p:cNvSpPr>
          <p:nvPr>
            <p:ph type="title"/>
          </p:nvPr>
        </p:nvSpPr>
        <p:spPr>
          <a:xfrm>
            <a:off x="1051560" y="586822"/>
            <a:ext cx="3657600" cy="1645920"/>
          </a:xfrm>
        </p:spPr>
        <p:txBody>
          <a:bodyPr>
            <a:normAutofit/>
          </a:bodyPr>
          <a:lstStyle/>
          <a:p>
            <a:r>
              <a:rPr lang="en-US" sz="3200" dirty="0"/>
              <a:t>Mac setting </a:t>
            </a:r>
          </a:p>
        </p:txBody>
      </p:sp>
      <p:sp>
        <p:nvSpPr>
          <p:cNvPr id="3" name="Content Placeholder 2">
            <a:extLst>
              <a:ext uri="{FF2B5EF4-FFF2-40B4-BE49-F238E27FC236}">
                <a16:creationId xmlns:a16="http://schemas.microsoft.com/office/drawing/2014/main" id="{08425B52-D955-6E48-BA5C-F0A634EA6537}"/>
              </a:ext>
            </a:extLst>
          </p:cNvPr>
          <p:cNvSpPr>
            <a:spLocks noGrp="1"/>
          </p:cNvSpPr>
          <p:nvPr>
            <p:ph idx="1"/>
          </p:nvPr>
        </p:nvSpPr>
        <p:spPr>
          <a:xfrm>
            <a:off x="5250106" y="586822"/>
            <a:ext cx="6106742" cy="1645920"/>
          </a:xfrm>
        </p:spPr>
        <p:txBody>
          <a:bodyPr anchor="ctr">
            <a:normAutofit/>
          </a:bodyPr>
          <a:lstStyle/>
          <a:p>
            <a:pPr marL="0" indent="0">
              <a:buNone/>
            </a:pPr>
            <a:r>
              <a:rPr lang="en-ID" sz="1800" dirty="0">
                <a:solidFill>
                  <a:srgbClr val="FF0000"/>
                </a:solidFill>
              </a:rPr>
              <a:t>Go to settings =&gt; security &amp; privacy =&gt; general</a:t>
            </a:r>
          </a:p>
          <a:p>
            <a:pPr marL="0" indent="0">
              <a:buNone/>
            </a:pPr>
            <a:endParaRPr lang="en-ID" sz="1800" dirty="0"/>
          </a:p>
          <a:p>
            <a:endParaRPr lang="en-US" sz="1800" dirty="0"/>
          </a:p>
        </p:txBody>
      </p:sp>
      <p:pic>
        <p:nvPicPr>
          <p:cNvPr id="7" name="Picture 6" descr="Graphical user interface, application&#10;&#10;Description automatically generated">
            <a:extLst>
              <a:ext uri="{FF2B5EF4-FFF2-40B4-BE49-F238E27FC236}">
                <a16:creationId xmlns:a16="http://schemas.microsoft.com/office/drawing/2014/main" id="{B60AA9F6-2FE8-E148-9EE3-2E0B1FA4A0E6}"/>
              </a:ext>
            </a:extLst>
          </p:cNvPr>
          <p:cNvPicPr>
            <a:picLocks noChangeAspect="1"/>
          </p:cNvPicPr>
          <p:nvPr/>
        </p:nvPicPr>
        <p:blipFill>
          <a:blip r:embed="rId2"/>
          <a:stretch>
            <a:fillRect/>
          </a:stretch>
        </p:blipFill>
        <p:spPr>
          <a:xfrm>
            <a:off x="0" y="2287909"/>
            <a:ext cx="6315583" cy="4312121"/>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5E1D7B28-5785-EC40-9EF8-D0EA4771FCF2}"/>
              </a:ext>
            </a:extLst>
          </p:cNvPr>
          <p:cNvPicPr>
            <a:picLocks noChangeAspect="1"/>
          </p:cNvPicPr>
          <p:nvPr/>
        </p:nvPicPr>
        <p:blipFill>
          <a:blip r:embed="rId3"/>
          <a:stretch>
            <a:fillRect/>
          </a:stretch>
        </p:blipFill>
        <p:spPr>
          <a:xfrm>
            <a:off x="5641348" y="2287909"/>
            <a:ext cx="6596314" cy="4312121"/>
          </a:xfrm>
          <a:prstGeom prst="rect">
            <a:avLst/>
          </a:prstGeom>
        </p:spPr>
      </p:pic>
    </p:spTree>
    <p:extLst>
      <p:ext uri="{BB962C8B-B14F-4D97-AF65-F5344CB8AC3E}">
        <p14:creationId xmlns:p14="http://schemas.microsoft.com/office/powerpoint/2010/main" val="161031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371600"/>
            <a:ext cx="8229600" cy="475488"/>
          </a:xfrm>
        </p:spPr>
        <p:txBody>
          <a:bodyPr>
            <a:normAutofit/>
          </a:bodyPr>
          <a:lstStyle/>
          <a:p>
            <a:r>
              <a:rPr lang="en-US" sz="2000" dirty="0"/>
              <a:t>Windows SETTING</a:t>
            </a:r>
          </a:p>
        </p:txBody>
      </p:sp>
      <p:sp>
        <p:nvSpPr>
          <p:cNvPr id="3" name="Content Placeholder 2"/>
          <p:cNvSpPr>
            <a:spLocks noGrp="1"/>
          </p:cNvSpPr>
          <p:nvPr>
            <p:ph idx="1"/>
          </p:nvPr>
        </p:nvSpPr>
        <p:spPr>
          <a:xfrm>
            <a:off x="1981200" y="1935480"/>
            <a:ext cx="8229600" cy="1798320"/>
          </a:xfrm>
        </p:spPr>
        <p:txBody>
          <a:bodyPr>
            <a:normAutofit/>
          </a:bodyPr>
          <a:lstStyle/>
          <a:p>
            <a:r>
              <a:rPr lang="en-US" sz="2000" b="1" i="1" dirty="0"/>
              <a:t>Disable-</a:t>
            </a:r>
            <a:r>
              <a:rPr lang="en-US" sz="2000" b="1" i="1" dirty="0" err="1"/>
              <a:t>WindowsOptionalFeature</a:t>
            </a:r>
            <a:r>
              <a:rPr lang="en-US" sz="2000" b="1" i="1" dirty="0"/>
              <a:t> -Online -</a:t>
            </a:r>
            <a:r>
              <a:rPr lang="en-US" sz="2000" b="1" i="1" dirty="0" err="1"/>
              <a:t>FeatureName</a:t>
            </a:r>
            <a:r>
              <a:rPr lang="en-US" sz="2000" b="1" i="1" dirty="0"/>
              <a:t> Microsoft-Hyper-V-All</a:t>
            </a:r>
            <a:endParaRPr lang="en-US" sz="2000" dirty="0"/>
          </a:p>
          <a:p>
            <a:r>
              <a:rPr lang="en-US" sz="2000" b="1" i="1" dirty="0" err="1"/>
              <a:t>cmd</a:t>
            </a:r>
            <a:r>
              <a:rPr lang="en-US" sz="2000" b="1" i="1" dirty="0"/>
              <a:t> enable </a:t>
            </a:r>
            <a:r>
              <a:rPr lang="en-US" sz="2000" b="1" i="1" dirty="0" err="1"/>
              <a:t>vm</a:t>
            </a:r>
            <a:r>
              <a:rPr lang="en-US" sz="2000" b="1" i="1" dirty="0"/>
              <a:t> on windows : set VAGRANT_WSL_ENABLE_WINDOWS_ACCESS="1";</a:t>
            </a:r>
            <a:endParaRPr lang="en-US" sz="2000" dirty="0"/>
          </a:p>
        </p:txBody>
      </p:sp>
      <p:sp>
        <p:nvSpPr>
          <p:cNvPr id="5" name="TextBox 4">
            <a:extLst>
              <a:ext uri="{FF2B5EF4-FFF2-40B4-BE49-F238E27FC236}">
                <a16:creationId xmlns:a16="http://schemas.microsoft.com/office/drawing/2014/main" id="{8FD724ED-2BD2-D543-AF95-85824A87231F}"/>
              </a:ext>
            </a:extLst>
          </p:cNvPr>
          <p:cNvSpPr txBox="1"/>
          <p:nvPr/>
        </p:nvSpPr>
        <p:spPr>
          <a:xfrm>
            <a:off x="6765403" y="913876"/>
            <a:ext cx="6099858" cy="369332"/>
          </a:xfrm>
          <a:prstGeom prst="rect">
            <a:avLst/>
          </a:prstGeom>
          <a:noFill/>
        </p:spPr>
        <p:txBody>
          <a:bodyPr wrap="square">
            <a:spAutoFit/>
          </a:bodyPr>
          <a:lstStyle/>
          <a:p>
            <a:r>
              <a:rPr lang="en-US" sz="1800" dirty="0" err="1">
                <a:solidFill>
                  <a:srgbClr val="FF0000"/>
                </a:solidFill>
              </a:rPr>
              <a:t>Powershell</a:t>
            </a:r>
            <a:r>
              <a:rPr lang="en-US" sz="1800" dirty="0">
                <a:solidFill>
                  <a:srgbClr val="FF0000"/>
                </a:solidFill>
              </a:rPr>
              <a:t> -&gt;Run as administrator</a:t>
            </a:r>
            <a:endParaRPr lang="en-US" dirty="0">
              <a:solidFill>
                <a:srgbClr val="FF0000"/>
              </a:solidFill>
            </a:endParaRPr>
          </a:p>
        </p:txBody>
      </p:sp>
    </p:spTree>
    <p:extLst>
      <p:ext uri="{BB962C8B-B14F-4D97-AF65-F5344CB8AC3E}">
        <p14:creationId xmlns:p14="http://schemas.microsoft.com/office/powerpoint/2010/main" val="210297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19227-A1E5-3442-834C-8C10B2F5256F}"/>
              </a:ext>
            </a:extLst>
          </p:cNvPr>
          <p:cNvSpPr>
            <a:spLocks noGrp="1"/>
          </p:cNvSpPr>
          <p:nvPr>
            <p:ph type="title"/>
          </p:nvPr>
        </p:nvSpPr>
        <p:spPr/>
        <p:txBody>
          <a:bodyPr/>
          <a:lstStyle/>
          <a:p>
            <a:r>
              <a:rPr lang="en-US" dirty="0"/>
              <a:t>Vagrant on Mac</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635F3CB-E2B1-3A4A-9C59-9AC9D93A801F}"/>
              </a:ext>
            </a:extLst>
          </p:cNvPr>
          <p:cNvPicPr>
            <a:picLocks noGrp="1" noChangeAspect="1"/>
          </p:cNvPicPr>
          <p:nvPr>
            <p:ph idx="1"/>
          </p:nvPr>
        </p:nvPicPr>
        <p:blipFill>
          <a:blip r:embed="rId2"/>
          <a:stretch>
            <a:fillRect/>
          </a:stretch>
        </p:blipFill>
        <p:spPr>
          <a:xfrm>
            <a:off x="2858135" y="2120900"/>
            <a:ext cx="6482080" cy="4051300"/>
          </a:xfrm>
        </p:spPr>
      </p:pic>
    </p:spTree>
    <p:extLst>
      <p:ext uri="{BB962C8B-B14F-4D97-AF65-F5344CB8AC3E}">
        <p14:creationId xmlns:p14="http://schemas.microsoft.com/office/powerpoint/2010/main" val="3598629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0"/>
            <a:ext cx="1752600" cy="304800"/>
          </a:xfrm>
        </p:spPr>
        <p:txBody>
          <a:bodyPr>
            <a:normAutofit fontScale="90000"/>
          </a:bodyPr>
          <a:lstStyle/>
          <a:p>
            <a:r>
              <a:rPr lang="en-US" sz="1800" dirty="0"/>
              <a:t>Vagrant ON WINDOWS</a:t>
            </a:r>
          </a:p>
        </p:txBody>
      </p:sp>
      <p:pic>
        <p:nvPicPr>
          <p:cNvPr id="4098" name="Picture 2"/>
          <p:cNvPicPr>
            <a:picLocks noGrp="1" noChangeAspect="1" noChangeArrowheads="1"/>
          </p:cNvPicPr>
          <p:nvPr>
            <p:ph idx="1"/>
          </p:nvPr>
        </p:nvPicPr>
        <p:blipFill>
          <a:blip r:embed="rId2" cstate="print"/>
          <a:srcRect r="73085" b="91458"/>
          <a:stretch>
            <a:fillRect/>
          </a:stretch>
        </p:blipFill>
        <p:spPr bwMode="auto">
          <a:xfrm>
            <a:off x="1905000" y="1143000"/>
            <a:ext cx="3276600" cy="838200"/>
          </a:xfrm>
          <a:prstGeom prst="rect">
            <a:avLst/>
          </a:prstGeom>
          <a:noFill/>
          <a:ln w="9525">
            <a:noFill/>
            <a:miter lim="800000"/>
            <a:headEnd/>
            <a:tailEnd/>
          </a:ln>
        </p:spPr>
      </p:pic>
      <p:sp>
        <p:nvSpPr>
          <p:cNvPr id="5" name="Title 1"/>
          <p:cNvSpPr txBox="1">
            <a:spLocks/>
          </p:cNvSpPr>
          <p:nvPr/>
        </p:nvSpPr>
        <p:spPr>
          <a:xfrm>
            <a:off x="5943600" y="1981200"/>
            <a:ext cx="2438400" cy="304800"/>
          </a:xfrm>
          <a:prstGeom prst="rect">
            <a:avLst/>
          </a:prstGeom>
        </p:spPr>
        <p:txBody>
          <a:bodyPr vert="horz" lIns="0" rIns="0" bIns="0" anchor="b">
            <a:normAutofit fontScale="97500" lnSpcReduction="10000"/>
          </a:bodyPr>
          <a:lstStyle/>
          <a:p>
            <a:pPr>
              <a:spcBef>
                <a:spcPct val="0"/>
              </a:spcBef>
              <a:defRPr/>
            </a:pPr>
            <a:r>
              <a:rPr lang="en-US" dirty="0" err="1">
                <a:solidFill>
                  <a:schemeClr val="tx2"/>
                </a:solidFill>
                <a:latin typeface="+mj-lt"/>
                <a:ea typeface="+mj-ea"/>
                <a:cs typeface="+mj-cs"/>
              </a:rPr>
              <a:t>Proses</a:t>
            </a:r>
            <a:r>
              <a:rPr lang="en-US" dirty="0">
                <a:solidFill>
                  <a:schemeClr val="tx2"/>
                </a:solidFill>
                <a:latin typeface="+mj-lt"/>
                <a:ea typeface="+mj-ea"/>
                <a:cs typeface="+mj-cs"/>
              </a:rPr>
              <a:t> create virtual server</a:t>
            </a:r>
          </a:p>
        </p:txBody>
      </p:sp>
      <p:pic>
        <p:nvPicPr>
          <p:cNvPr id="6" name="Picture 2"/>
          <p:cNvPicPr>
            <a:picLocks noChangeAspect="1" noChangeArrowheads="1"/>
          </p:cNvPicPr>
          <p:nvPr/>
        </p:nvPicPr>
        <p:blipFill>
          <a:blip r:embed="rId3" cstate="print"/>
          <a:srcRect r="56203" b="52459"/>
          <a:stretch>
            <a:fillRect/>
          </a:stretch>
        </p:blipFill>
        <p:spPr bwMode="auto">
          <a:xfrm>
            <a:off x="2133600" y="2362201"/>
            <a:ext cx="7315200" cy="3394509"/>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r="23635" b="46872"/>
          <a:stretch>
            <a:fillRect/>
          </a:stretch>
        </p:blipFill>
        <p:spPr bwMode="auto">
          <a:xfrm>
            <a:off x="2057401" y="1752600"/>
            <a:ext cx="8295715" cy="4038600"/>
          </a:xfrm>
          <a:prstGeom prst="rect">
            <a:avLst/>
          </a:prstGeom>
          <a:noFill/>
          <a:ln w="9525">
            <a:noFill/>
            <a:miter lim="800000"/>
            <a:headEnd/>
            <a:tailEnd/>
          </a:ln>
        </p:spPr>
      </p:pic>
      <p:sp>
        <p:nvSpPr>
          <p:cNvPr id="5" name="Title 1"/>
          <p:cNvSpPr txBox="1">
            <a:spLocks/>
          </p:cNvSpPr>
          <p:nvPr/>
        </p:nvSpPr>
        <p:spPr>
          <a:xfrm>
            <a:off x="5029200" y="1219200"/>
            <a:ext cx="2438400" cy="304800"/>
          </a:xfrm>
          <a:prstGeom prst="rect">
            <a:avLst/>
          </a:prstGeom>
        </p:spPr>
        <p:txBody>
          <a:bodyPr vert="horz" lIns="0" rIns="0" bIns="0" anchor="b">
            <a:normAutofit fontScale="97500" lnSpcReduction="10000"/>
          </a:bodyPr>
          <a:lstStyle/>
          <a:p>
            <a:pPr>
              <a:spcBef>
                <a:spcPct val="0"/>
              </a:spcBef>
              <a:defRPr/>
            </a:pPr>
            <a:r>
              <a:rPr lang="en-US" dirty="0">
                <a:solidFill>
                  <a:schemeClr val="tx2"/>
                </a:solidFill>
                <a:latin typeface="+mj-lt"/>
                <a:ea typeface="+mj-ea"/>
                <a:cs typeface="+mj-cs"/>
              </a:rPr>
              <a:t>List virtual server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2">
            <a:extLst>
              <a:ext uri="{FF2B5EF4-FFF2-40B4-BE49-F238E27FC236}">
                <a16:creationId xmlns:a16="http://schemas.microsoft.com/office/drawing/2014/main" id="{AB848502-951C-194A-962C-268E60DBB874}"/>
              </a:ext>
            </a:extLst>
          </p:cNvPr>
          <p:cNvPicPr>
            <a:picLocks noChangeAspect="1" noChangeArrowheads="1"/>
          </p:cNvPicPr>
          <p:nvPr/>
        </p:nvPicPr>
        <p:blipFill>
          <a:blip r:embed="rId4" cstate="print"/>
          <a:srcRect l="34847" t="28622" r="26324" b="36022"/>
          <a:stretch>
            <a:fillRect/>
          </a:stretch>
        </p:blipFill>
        <p:spPr bwMode="auto">
          <a:xfrm>
            <a:off x="633999" y="1671621"/>
            <a:ext cx="6882269" cy="3525018"/>
          </a:xfrm>
          <a:prstGeom prst="rect">
            <a:avLst/>
          </a:prstGeom>
          <a:noFill/>
        </p:spPr>
      </p:pic>
      <p:sp>
        <p:nvSpPr>
          <p:cNvPr id="1029" name="Content Placeholder 2">
            <a:extLst>
              <a:ext uri="{FF2B5EF4-FFF2-40B4-BE49-F238E27FC236}">
                <a16:creationId xmlns:a16="http://schemas.microsoft.com/office/drawing/2014/main" id="{EFA899EE-5A63-2E46-BD1B-182521C5B32B}"/>
              </a:ext>
            </a:extLst>
          </p:cNvPr>
          <p:cNvSpPr>
            <a:spLocks noGrp="1"/>
          </p:cNvSpPr>
          <p:nvPr>
            <p:ph idx="1"/>
          </p:nvPr>
        </p:nvSpPr>
        <p:spPr>
          <a:xfrm>
            <a:off x="8156351" y="2121408"/>
            <a:ext cx="3544034" cy="4050792"/>
          </a:xfrm>
        </p:spPr>
        <p:txBody>
          <a:bodyPr vert="horz" lIns="91440" tIns="45720" rIns="91440" bIns="45720" rtlCol="0">
            <a:normAutofit/>
          </a:bodyPr>
          <a:lstStyle/>
          <a:p>
            <a:pPr>
              <a:spcBef>
                <a:spcPct val="20000"/>
              </a:spcBef>
              <a:defRPr/>
            </a:pPr>
            <a:r>
              <a:rPr lang="en-US" sz="1600"/>
              <a:t>Oracle VM VirtualBox adalah perangkat lunak virtualisasi, yang dapat digunakan untuk mengeksekusi sistem operasi "tambahan" di dalam sistem operasi "utama". Sebagai contoh, jika seseorang mempunyai sistem operasi MS Windows yang terpasang di komputernya, maka seseorang tersebut dapat pula menjalankan sistem operasi lain yang diinginkan di dalam sistem operasi MS Window</a:t>
            </a:r>
          </a:p>
        </p:txBody>
      </p:sp>
      <p:grpSp>
        <p:nvGrpSpPr>
          <p:cNvPr id="84" name="Group 8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85" name="Oval 8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6" name="Oval 8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35C2-0696-B845-ACA0-36692290E6E2}"/>
              </a:ext>
            </a:extLst>
          </p:cNvPr>
          <p:cNvSpPr>
            <a:spLocks noGrp="1"/>
          </p:cNvSpPr>
          <p:nvPr>
            <p:ph type="title"/>
          </p:nvPr>
        </p:nvSpPr>
        <p:spPr/>
        <p:txBody>
          <a:bodyPr/>
          <a:lstStyle/>
          <a:p>
            <a:r>
              <a:rPr lang="en-ID" dirty="0"/>
              <a:t>VirtualBox </a:t>
            </a:r>
            <a:r>
              <a:rPr lang="en-ID" dirty="0" err="1"/>
              <a:t>sebagai</a:t>
            </a:r>
            <a:r>
              <a:rPr lang="en-ID" dirty="0"/>
              <a:t> provider</a:t>
            </a:r>
            <a:endParaRPr lang="en-US" dirty="0"/>
          </a:p>
        </p:txBody>
      </p:sp>
      <p:sp>
        <p:nvSpPr>
          <p:cNvPr id="3" name="Content Placeholder 2">
            <a:extLst>
              <a:ext uri="{FF2B5EF4-FFF2-40B4-BE49-F238E27FC236}">
                <a16:creationId xmlns:a16="http://schemas.microsoft.com/office/drawing/2014/main" id="{D90747B4-7E28-1D40-A6AF-BC32DD580507}"/>
              </a:ext>
            </a:extLst>
          </p:cNvPr>
          <p:cNvSpPr>
            <a:spLocks noGrp="1"/>
          </p:cNvSpPr>
          <p:nvPr>
            <p:ph idx="1"/>
          </p:nvPr>
        </p:nvSpPr>
        <p:spPr/>
        <p:txBody>
          <a:bodyPr>
            <a:normAutofit/>
          </a:bodyPr>
          <a:lstStyle/>
          <a:p>
            <a:r>
              <a:rPr lang="en-ID" dirty="0"/>
              <a:t>VirtualBox </a:t>
            </a:r>
            <a:r>
              <a:rPr lang="en-ID" dirty="0" err="1"/>
              <a:t>adalah</a:t>
            </a:r>
            <a:r>
              <a:rPr lang="en-ID" dirty="0"/>
              <a:t> </a:t>
            </a:r>
            <a:r>
              <a:rPr lang="en-ID" dirty="0" err="1"/>
              <a:t>aplikasi</a:t>
            </a:r>
            <a:r>
              <a:rPr lang="en-ID" dirty="0"/>
              <a:t> open source yang </a:t>
            </a:r>
            <a:r>
              <a:rPr lang="en-ID" dirty="0" err="1"/>
              <a:t>berkaitan</a:t>
            </a:r>
            <a:r>
              <a:rPr lang="en-ID" dirty="0"/>
              <a:t> </a:t>
            </a:r>
            <a:r>
              <a:rPr lang="en-ID" dirty="0" err="1"/>
              <a:t>dengan</a:t>
            </a:r>
            <a:r>
              <a:rPr lang="en-ID" dirty="0"/>
              <a:t> </a:t>
            </a:r>
            <a:r>
              <a:rPr lang="en-ID" dirty="0" err="1"/>
              <a:t>Virtualisasi</a:t>
            </a:r>
            <a:endParaRPr lang="en-ID" dirty="0"/>
          </a:p>
          <a:p>
            <a:r>
              <a:rPr lang="en-ID" dirty="0" err="1"/>
              <a:t>Virtualisasi</a:t>
            </a:r>
            <a:r>
              <a:rPr lang="en-ID" dirty="0"/>
              <a:t> yang </a:t>
            </a:r>
            <a:r>
              <a:rPr lang="en-ID" dirty="0" err="1"/>
              <a:t>dimaksud</a:t>
            </a:r>
            <a:r>
              <a:rPr lang="en-ID" dirty="0"/>
              <a:t> </a:t>
            </a:r>
            <a:r>
              <a:rPr lang="en-ID" dirty="0" err="1"/>
              <a:t>adalah</a:t>
            </a:r>
            <a:r>
              <a:rPr lang="en-ID" dirty="0"/>
              <a:t> </a:t>
            </a:r>
            <a:r>
              <a:rPr lang="en-ID" dirty="0" err="1"/>
              <a:t>membuat</a:t>
            </a:r>
            <a:r>
              <a:rPr lang="en-ID" dirty="0"/>
              <a:t> </a:t>
            </a:r>
            <a:r>
              <a:rPr lang="en-ID" dirty="0" err="1"/>
              <a:t>mesin</a:t>
            </a:r>
            <a:r>
              <a:rPr lang="en-ID" dirty="0"/>
              <a:t> virtual yang </a:t>
            </a:r>
            <a:r>
              <a:rPr lang="en-ID" dirty="0" err="1"/>
              <a:t>bisa</a:t>
            </a:r>
            <a:r>
              <a:rPr lang="en-ID" dirty="0"/>
              <a:t> </a:t>
            </a:r>
            <a:r>
              <a:rPr lang="en-ID" dirty="0" err="1"/>
              <a:t>berjalan</a:t>
            </a:r>
            <a:r>
              <a:rPr lang="en-ID" dirty="0"/>
              <a:t> </a:t>
            </a:r>
            <a:r>
              <a:rPr lang="en-ID" dirty="0" err="1"/>
              <a:t>secara</a:t>
            </a:r>
            <a:r>
              <a:rPr lang="en-ID" dirty="0"/>
              <a:t> </a:t>
            </a:r>
            <a:r>
              <a:rPr lang="en-ID" dirty="0" err="1"/>
              <a:t>independen</a:t>
            </a:r>
            <a:r>
              <a:rPr lang="en-ID" dirty="0"/>
              <a:t> di </a:t>
            </a:r>
            <a:r>
              <a:rPr lang="en-ID" dirty="0" err="1"/>
              <a:t>atas</a:t>
            </a:r>
            <a:r>
              <a:rPr lang="en-ID" dirty="0"/>
              <a:t> </a:t>
            </a:r>
            <a:r>
              <a:rPr lang="en-ID" dirty="0" err="1"/>
              <a:t>sistem</a:t>
            </a:r>
            <a:r>
              <a:rPr lang="en-ID" dirty="0"/>
              <a:t> </a:t>
            </a:r>
            <a:r>
              <a:rPr lang="en-ID" dirty="0" err="1"/>
              <a:t>operasi</a:t>
            </a:r>
            <a:r>
              <a:rPr lang="en-ID" dirty="0"/>
              <a:t> </a:t>
            </a:r>
            <a:r>
              <a:rPr lang="en-ID" dirty="0" err="1"/>
              <a:t>utama</a:t>
            </a:r>
            <a:r>
              <a:rPr lang="en-ID" dirty="0"/>
              <a:t>. </a:t>
            </a:r>
            <a:r>
              <a:rPr lang="en-ID" dirty="0" err="1"/>
              <a:t>Segala</a:t>
            </a:r>
            <a:r>
              <a:rPr lang="en-ID" dirty="0"/>
              <a:t> </a:t>
            </a:r>
            <a:r>
              <a:rPr lang="en-ID" dirty="0" err="1"/>
              <a:t>bentuk</a:t>
            </a:r>
            <a:r>
              <a:rPr lang="en-ID" dirty="0"/>
              <a:t> hardware yang </a:t>
            </a:r>
            <a:r>
              <a:rPr lang="en-ID" dirty="0" err="1"/>
              <a:t>berkaitan</a:t>
            </a:r>
            <a:r>
              <a:rPr lang="en-ID" dirty="0"/>
              <a:t> </a:t>
            </a:r>
            <a:r>
              <a:rPr lang="en-ID" dirty="0" err="1"/>
              <a:t>dengan</a:t>
            </a:r>
            <a:r>
              <a:rPr lang="en-ID" dirty="0"/>
              <a:t> </a:t>
            </a:r>
            <a:r>
              <a:rPr lang="en-ID" dirty="0" err="1"/>
              <a:t>mesin</a:t>
            </a:r>
            <a:r>
              <a:rPr lang="en-ID" dirty="0"/>
              <a:t> virtual </a:t>
            </a:r>
            <a:r>
              <a:rPr lang="en-ID" dirty="0" err="1"/>
              <a:t>semuanya</a:t>
            </a:r>
            <a:r>
              <a:rPr lang="en-ID" dirty="0"/>
              <a:t> </a:t>
            </a:r>
            <a:r>
              <a:rPr lang="en-ID" dirty="0" err="1"/>
              <a:t>disimulasikan</a:t>
            </a:r>
            <a:r>
              <a:rPr lang="en-ID" dirty="0"/>
              <a:t> oleh host pc. </a:t>
            </a:r>
            <a:r>
              <a:rPr lang="en-ID" dirty="0" err="1"/>
              <a:t>Sehingga</a:t>
            </a:r>
            <a:r>
              <a:rPr lang="en-ID" dirty="0"/>
              <a:t> </a:t>
            </a:r>
            <a:r>
              <a:rPr lang="en-ID" dirty="0" err="1"/>
              <a:t>semua</a:t>
            </a:r>
            <a:r>
              <a:rPr lang="en-ID" dirty="0"/>
              <a:t> </a:t>
            </a:r>
            <a:r>
              <a:rPr lang="en-ID" dirty="0" err="1"/>
              <a:t>sumber</a:t>
            </a:r>
            <a:r>
              <a:rPr lang="en-ID" dirty="0"/>
              <a:t> </a:t>
            </a:r>
            <a:r>
              <a:rPr lang="en-ID" dirty="0" err="1"/>
              <a:t>daya</a:t>
            </a:r>
            <a:r>
              <a:rPr lang="en-ID" dirty="0"/>
              <a:t> </a:t>
            </a:r>
            <a:r>
              <a:rPr lang="en-ID" dirty="0" err="1"/>
              <a:t>perangkat</a:t>
            </a:r>
            <a:r>
              <a:rPr lang="en-ID" dirty="0"/>
              <a:t> </a:t>
            </a:r>
            <a:r>
              <a:rPr lang="en-ID" dirty="0" err="1"/>
              <a:t>keras</a:t>
            </a:r>
            <a:r>
              <a:rPr lang="en-ID" dirty="0"/>
              <a:t> </a:t>
            </a:r>
            <a:r>
              <a:rPr lang="en-ID" dirty="0" err="1"/>
              <a:t>tidak</a:t>
            </a:r>
            <a:r>
              <a:rPr lang="en-ID" dirty="0"/>
              <a:t> </a:t>
            </a:r>
            <a:r>
              <a:rPr lang="en-ID" dirty="0" err="1"/>
              <a:t>bisa</a:t>
            </a:r>
            <a:r>
              <a:rPr lang="en-ID" dirty="0"/>
              <a:t> </a:t>
            </a:r>
            <a:r>
              <a:rPr lang="en-ID" dirty="0" err="1"/>
              <a:t>melebihi</a:t>
            </a:r>
            <a:r>
              <a:rPr lang="en-ID" dirty="0"/>
              <a:t> </a:t>
            </a:r>
            <a:r>
              <a:rPr lang="en-ID" dirty="0" err="1"/>
              <a:t>sumber</a:t>
            </a:r>
            <a:r>
              <a:rPr lang="en-ID" dirty="0"/>
              <a:t> </a:t>
            </a:r>
            <a:r>
              <a:rPr lang="en-ID" dirty="0" err="1"/>
              <a:t>daya</a:t>
            </a:r>
            <a:r>
              <a:rPr lang="en-ID" dirty="0"/>
              <a:t> </a:t>
            </a:r>
            <a:r>
              <a:rPr lang="en-ID" dirty="0" err="1"/>
              <a:t>aslinya</a:t>
            </a:r>
            <a:r>
              <a:rPr lang="en-ID" dirty="0"/>
              <a:t>.</a:t>
            </a:r>
          </a:p>
          <a:p>
            <a:r>
              <a:rPr lang="en-ID" dirty="0" err="1"/>
              <a:t>Dengan</a:t>
            </a:r>
            <a:r>
              <a:rPr lang="en-ID" dirty="0"/>
              <a:t> </a:t>
            </a:r>
            <a:r>
              <a:rPr lang="en-ID" dirty="0" err="1"/>
              <a:t>menggunakan</a:t>
            </a:r>
            <a:r>
              <a:rPr lang="en-ID" dirty="0"/>
              <a:t> VirtualBox, </a:t>
            </a:r>
            <a:r>
              <a:rPr lang="en-ID" dirty="0" err="1"/>
              <a:t>kita</a:t>
            </a:r>
            <a:r>
              <a:rPr lang="en-ID" dirty="0"/>
              <a:t> </a:t>
            </a:r>
            <a:r>
              <a:rPr lang="en-ID" dirty="0" err="1"/>
              <a:t>seolah-olah</a:t>
            </a:r>
            <a:r>
              <a:rPr lang="en-ID" dirty="0"/>
              <a:t> </a:t>
            </a:r>
            <a:r>
              <a:rPr lang="en-ID" dirty="0" err="1"/>
              <a:t>bisa</a:t>
            </a:r>
            <a:r>
              <a:rPr lang="en-ID" dirty="0"/>
              <a:t> </a:t>
            </a:r>
            <a:r>
              <a:rPr lang="en-ID" dirty="0" err="1"/>
              <a:t>memiliki</a:t>
            </a:r>
            <a:r>
              <a:rPr lang="en-ID" dirty="0"/>
              <a:t> </a:t>
            </a:r>
            <a:r>
              <a:rPr lang="en-ID" dirty="0" err="1"/>
              <a:t>berbagai</a:t>
            </a:r>
            <a:r>
              <a:rPr lang="en-ID" dirty="0"/>
              <a:t> </a:t>
            </a:r>
            <a:r>
              <a:rPr lang="en-ID" dirty="0" err="1"/>
              <a:t>macam</a:t>
            </a:r>
            <a:r>
              <a:rPr lang="en-ID" dirty="0"/>
              <a:t> </a:t>
            </a:r>
            <a:r>
              <a:rPr lang="en-ID" dirty="0" err="1"/>
              <a:t>perangkat</a:t>
            </a:r>
            <a:r>
              <a:rPr lang="en-ID" dirty="0"/>
              <a:t> </a:t>
            </a:r>
            <a:r>
              <a:rPr lang="en-ID" dirty="0" err="1"/>
              <a:t>dengan</a:t>
            </a:r>
            <a:r>
              <a:rPr lang="en-ID" dirty="0"/>
              <a:t> </a:t>
            </a:r>
            <a:r>
              <a:rPr lang="en-ID" dirty="0" err="1"/>
              <a:t>berbagai</a:t>
            </a:r>
            <a:r>
              <a:rPr lang="en-ID" dirty="0"/>
              <a:t> </a:t>
            </a:r>
            <a:r>
              <a:rPr lang="en-ID" dirty="0" err="1"/>
              <a:t>macam</a:t>
            </a:r>
            <a:r>
              <a:rPr lang="en-ID" dirty="0"/>
              <a:t> </a:t>
            </a:r>
            <a:r>
              <a:rPr lang="en-ID" dirty="0" err="1"/>
              <a:t>sistem</a:t>
            </a:r>
            <a:r>
              <a:rPr lang="en-ID" dirty="0"/>
              <a:t> </a:t>
            </a:r>
            <a:r>
              <a:rPr lang="en-ID" dirty="0" err="1"/>
              <a:t>operasi</a:t>
            </a:r>
            <a:r>
              <a:rPr lang="en-ID" dirty="0"/>
              <a:t> </a:t>
            </a:r>
            <a:r>
              <a:rPr lang="en-ID" dirty="0" err="1"/>
              <a:t>tanpa</a:t>
            </a:r>
            <a:r>
              <a:rPr lang="en-ID" dirty="0"/>
              <a:t> </a:t>
            </a:r>
            <a:r>
              <a:rPr lang="en-ID" dirty="0" err="1"/>
              <a:t>harus</a:t>
            </a:r>
            <a:r>
              <a:rPr lang="en-ID" dirty="0"/>
              <a:t> </a:t>
            </a:r>
            <a:r>
              <a:rPr lang="en-ID" dirty="0" err="1"/>
              <a:t>memiliki</a:t>
            </a:r>
            <a:r>
              <a:rPr lang="en-ID" dirty="0"/>
              <a:t> </a:t>
            </a:r>
            <a:r>
              <a:rPr lang="en-ID" dirty="0" err="1"/>
              <a:t>perangkat</a:t>
            </a:r>
            <a:r>
              <a:rPr lang="en-ID" dirty="0"/>
              <a:t> </a:t>
            </a:r>
            <a:r>
              <a:rPr lang="en-ID" dirty="0" err="1"/>
              <a:t>aslinya</a:t>
            </a:r>
            <a:r>
              <a:rPr lang="en-ID" dirty="0"/>
              <a:t>. </a:t>
            </a:r>
            <a:endParaRPr lang="en-US" dirty="0"/>
          </a:p>
        </p:txBody>
      </p:sp>
    </p:spTree>
    <p:extLst>
      <p:ext uri="{BB962C8B-B14F-4D97-AF65-F5344CB8AC3E}">
        <p14:creationId xmlns:p14="http://schemas.microsoft.com/office/powerpoint/2010/main" val="197993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70D58D2C-D042-7C47-BE49-3203A9C5235C}"/>
              </a:ext>
            </a:extLst>
          </p:cNvPr>
          <p:cNvPicPr>
            <a:picLocks noChangeAspect="1"/>
          </p:cNvPicPr>
          <p:nvPr/>
        </p:nvPicPr>
        <p:blipFill>
          <a:blip r:embed="rId2"/>
          <a:stretch>
            <a:fillRect/>
          </a:stretch>
        </p:blipFill>
        <p:spPr>
          <a:xfrm>
            <a:off x="219920" y="437579"/>
            <a:ext cx="5571282" cy="5025671"/>
          </a:xfrm>
          <a:prstGeom prst="rect">
            <a:avLst/>
          </a:prstGeom>
        </p:spPr>
      </p:pic>
      <p:sp>
        <p:nvSpPr>
          <p:cNvPr id="6" name="Content Placeholder 2">
            <a:extLst>
              <a:ext uri="{FF2B5EF4-FFF2-40B4-BE49-F238E27FC236}">
                <a16:creationId xmlns:a16="http://schemas.microsoft.com/office/drawing/2014/main" id="{11A06D33-AABA-AC43-8F48-E5A07A92FFD9}"/>
              </a:ext>
            </a:extLst>
          </p:cNvPr>
          <p:cNvSpPr>
            <a:spLocks noGrp="1"/>
          </p:cNvSpPr>
          <p:nvPr>
            <p:ph idx="1"/>
          </p:nvPr>
        </p:nvSpPr>
        <p:spPr>
          <a:xfrm>
            <a:off x="6400800" y="838201"/>
            <a:ext cx="3810000" cy="2895600"/>
          </a:xfrm>
        </p:spPr>
        <p:txBody>
          <a:bodyPr>
            <a:normAutofit/>
          </a:bodyPr>
          <a:lstStyle/>
          <a:p>
            <a:endParaRPr lang="en-US" dirty="0"/>
          </a:p>
          <a:p>
            <a:r>
              <a:rPr lang="en-US" dirty="0" err="1"/>
              <a:t>Praktisi</a:t>
            </a:r>
            <a:r>
              <a:rPr lang="en-US" dirty="0"/>
              <a:t> IT</a:t>
            </a:r>
          </a:p>
          <a:p>
            <a:r>
              <a:rPr lang="en-US" dirty="0"/>
              <a:t>X Lecturer </a:t>
            </a:r>
          </a:p>
          <a:p>
            <a:r>
              <a:rPr lang="en-US" dirty="0"/>
              <a:t>Google Facilitator Indonesia Android </a:t>
            </a:r>
            <a:r>
              <a:rPr lang="en-US" dirty="0" err="1"/>
              <a:t>Kejar</a:t>
            </a:r>
            <a:r>
              <a:rPr lang="en-US" dirty="0"/>
              <a:t> 3 Batch 4 ,Jakarta Area Intermediate Level</a:t>
            </a:r>
          </a:p>
          <a:p>
            <a:r>
              <a:rPr lang="en-US" dirty="0"/>
              <a:t>Speaker &amp; Trainer </a:t>
            </a:r>
          </a:p>
          <a:p>
            <a:endParaRPr lang="en-US" dirty="0"/>
          </a:p>
          <a:p>
            <a:endParaRPr lang="en-US" dirty="0"/>
          </a:p>
        </p:txBody>
      </p:sp>
      <p:sp>
        <p:nvSpPr>
          <p:cNvPr id="8" name="TextBox 7">
            <a:extLst>
              <a:ext uri="{FF2B5EF4-FFF2-40B4-BE49-F238E27FC236}">
                <a16:creationId xmlns:a16="http://schemas.microsoft.com/office/drawing/2014/main" id="{B6E379A3-509E-3041-98E1-2570BE8D7229}"/>
              </a:ext>
            </a:extLst>
          </p:cNvPr>
          <p:cNvSpPr txBox="1"/>
          <p:nvPr/>
        </p:nvSpPr>
        <p:spPr>
          <a:xfrm>
            <a:off x="6279265" y="468869"/>
            <a:ext cx="6099858" cy="646331"/>
          </a:xfrm>
          <a:prstGeom prst="rect">
            <a:avLst/>
          </a:prstGeom>
          <a:noFill/>
        </p:spPr>
        <p:txBody>
          <a:bodyPr wrap="square">
            <a:spAutoFit/>
          </a:bodyPr>
          <a:lstStyle/>
          <a:p>
            <a:r>
              <a:rPr lang="en-US" sz="3600" b="1" dirty="0" err="1"/>
              <a:t>Biografi</a:t>
            </a:r>
            <a:endParaRPr lang="en-US" sz="3600" b="1" dirty="0"/>
          </a:p>
        </p:txBody>
      </p:sp>
      <p:sp>
        <p:nvSpPr>
          <p:cNvPr id="9" name="TextBox 8">
            <a:extLst>
              <a:ext uri="{FF2B5EF4-FFF2-40B4-BE49-F238E27FC236}">
                <a16:creationId xmlns:a16="http://schemas.microsoft.com/office/drawing/2014/main" id="{1884717F-B7B5-9940-9E75-474BA41F12DD}"/>
              </a:ext>
            </a:extLst>
          </p:cNvPr>
          <p:cNvSpPr txBox="1"/>
          <p:nvPr/>
        </p:nvSpPr>
        <p:spPr>
          <a:xfrm>
            <a:off x="6400800" y="4027766"/>
            <a:ext cx="6099858" cy="646331"/>
          </a:xfrm>
          <a:prstGeom prst="rect">
            <a:avLst/>
          </a:prstGeom>
          <a:noFill/>
        </p:spPr>
        <p:txBody>
          <a:bodyPr wrap="square">
            <a:spAutoFit/>
          </a:bodyPr>
          <a:lstStyle/>
          <a:p>
            <a:r>
              <a:rPr lang="en-US" sz="3600" b="1" dirty="0"/>
              <a:t>Contact &amp; Website</a:t>
            </a:r>
          </a:p>
        </p:txBody>
      </p:sp>
      <p:sp>
        <p:nvSpPr>
          <p:cNvPr id="10" name="Content Placeholder 2">
            <a:extLst>
              <a:ext uri="{FF2B5EF4-FFF2-40B4-BE49-F238E27FC236}">
                <a16:creationId xmlns:a16="http://schemas.microsoft.com/office/drawing/2014/main" id="{3A8908BE-43DD-964D-B4CB-6CB16C3B654A}"/>
              </a:ext>
            </a:extLst>
          </p:cNvPr>
          <p:cNvSpPr txBox="1">
            <a:spLocks/>
          </p:cNvSpPr>
          <p:nvPr/>
        </p:nvSpPr>
        <p:spPr>
          <a:xfrm>
            <a:off x="6400800" y="4691063"/>
            <a:ext cx="3810000" cy="28956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Email : </a:t>
            </a:r>
            <a:r>
              <a:rPr lang="en-US" dirty="0">
                <a:hlinkClick r:id="rId3"/>
              </a:rPr>
              <a:t>developerpdak@gmail.com</a:t>
            </a:r>
            <a:endParaRPr lang="en-US" dirty="0"/>
          </a:p>
          <a:p>
            <a:r>
              <a:rPr lang="en-US" dirty="0">
                <a:hlinkClick r:id="rId4">
                  <a:extLst>
                    <a:ext uri="{A12FA001-AC4F-418D-AE19-62706E023703}">
                      <ahyp:hlinkClr xmlns:ahyp="http://schemas.microsoft.com/office/drawing/2018/hyperlinkcolor" val="tx"/>
                    </a:ext>
                  </a:extLst>
                </a:hlinkClick>
              </a:rPr>
              <a:t>Website :</a:t>
            </a:r>
            <a:br>
              <a:rPr lang="en-US" dirty="0">
                <a:solidFill>
                  <a:srgbClr val="CC9900"/>
                </a:solidFill>
                <a:hlinkClick r:id="rId4">
                  <a:extLst>
                    <a:ext uri="{A12FA001-AC4F-418D-AE19-62706E023703}">
                      <ahyp:hlinkClr xmlns:ahyp="http://schemas.microsoft.com/office/drawing/2018/hyperlinkcolor" val="tx"/>
                    </a:ext>
                  </a:extLst>
                </a:hlinkClick>
              </a:rPr>
            </a:br>
            <a:r>
              <a:rPr lang="en-US" dirty="0">
                <a:solidFill>
                  <a:srgbClr val="CC9900"/>
                </a:solidFill>
                <a:hlinkClick r:id="rId4">
                  <a:extLst>
                    <a:ext uri="{A12FA001-AC4F-418D-AE19-62706E023703}">
                      <ahyp:hlinkClr xmlns:ahyp="http://schemas.microsoft.com/office/drawing/2018/hyperlinkcolor" val="tx"/>
                    </a:ext>
                  </a:extLst>
                </a:hlinkClick>
              </a:rPr>
              <a:t>https://jobrtc.com</a:t>
            </a:r>
            <a:endParaRPr lang="en-US" dirty="0"/>
          </a:p>
          <a:p>
            <a:endParaRPr lang="en-US" dirty="0"/>
          </a:p>
          <a:p>
            <a:endParaRPr lang="en-US" dirty="0"/>
          </a:p>
        </p:txBody>
      </p:sp>
      <p:sp>
        <p:nvSpPr>
          <p:cNvPr id="13" name="TextBox 12">
            <a:extLst>
              <a:ext uri="{FF2B5EF4-FFF2-40B4-BE49-F238E27FC236}">
                <a16:creationId xmlns:a16="http://schemas.microsoft.com/office/drawing/2014/main" id="{57C2ED2C-3576-EA42-A940-6AF774792CBC}"/>
              </a:ext>
            </a:extLst>
          </p:cNvPr>
          <p:cNvSpPr txBox="1"/>
          <p:nvPr/>
        </p:nvSpPr>
        <p:spPr>
          <a:xfrm>
            <a:off x="393539" y="5696633"/>
            <a:ext cx="6250328" cy="646331"/>
          </a:xfrm>
          <a:prstGeom prst="rect">
            <a:avLst/>
          </a:prstGeom>
          <a:noFill/>
        </p:spPr>
        <p:txBody>
          <a:bodyPr wrap="square">
            <a:spAutoFit/>
          </a:bodyPr>
          <a:lstStyle/>
          <a:p>
            <a:r>
              <a:rPr lang="en-US" dirty="0">
                <a:hlinkClick r:id="rId5"/>
              </a:rPr>
              <a:t>https://glints.com/id/expert-class/your-starterkit-to-start-devops-from-scratch/E0DOq9WA</a:t>
            </a:r>
            <a:endParaRPr lang="en-US" dirty="0"/>
          </a:p>
        </p:txBody>
      </p:sp>
    </p:spTree>
    <p:extLst>
      <p:ext uri="{BB962C8B-B14F-4D97-AF65-F5344CB8AC3E}">
        <p14:creationId xmlns:p14="http://schemas.microsoft.com/office/powerpoint/2010/main" val="1805988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9235" y="1543292"/>
            <a:ext cx="8229600" cy="3051857"/>
          </a:xfrm>
        </p:spPr>
        <p:txBody>
          <a:bodyPr>
            <a:normAutofit lnSpcReduction="10000"/>
          </a:bodyPr>
          <a:lstStyle/>
          <a:p>
            <a:pPr>
              <a:buNone/>
            </a:pPr>
            <a:endParaRPr lang="en-US" sz="1200" dirty="0"/>
          </a:p>
          <a:p>
            <a:r>
              <a:rPr lang="en-US" sz="1200" dirty="0"/>
              <a:t>Project, </a:t>
            </a:r>
            <a:r>
              <a:rPr lang="en-US" sz="1200" dirty="0" err="1"/>
              <a:t>dalam</a:t>
            </a:r>
            <a:r>
              <a:rPr lang="en-US" sz="1200" dirty="0"/>
              <a:t> </a:t>
            </a:r>
            <a:r>
              <a:rPr lang="en-US" sz="1200" dirty="0" err="1"/>
              <a:t>Github</a:t>
            </a:r>
            <a:r>
              <a:rPr lang="en-US" sz="1200" dirty="0"/>
              <a:t> </a:t>
            </a:r>
            <a:r>
              <a:rPr lang="en-US" sz="1200" dirty="0" err="1"/>
              <a:t>kita</a:t>
            </a:r>
            <a:r>
              <a:rPr lang="en-US" sz="1200" dirty="0"/>
              <a:t> </a:t>
            </a:r>
            <a:r>
              <a:rPr lang="en-US" sz="1200" dirty="0" err="1"/>
              <a:t>dapat</a:t>
            </a:r>
            <a:r>
              <a:rPr lang="en-US" sz="1200" dirty="0"/>
              <a:t> </a:t>
            </a:r>
            <a:r>
              <a:rPr lang="en-US" sz="1200" dirty="0" err="1"/>
              <a:t>mengatur</a:t>
            </a:r>
            <a:r>
              <a:rPr lang="en-US" sz="1200" dirty="0"/>
              <a:t> project </a:t>
            </a:r>
            <a:r>
              <a:rPr lang="en-US" sz="1200" dirty="0" err="1"/>
              <a:t>kita</a:t>
            </a:r>
            <a:r>
              <a:rPr lang="en-US" sz="1200" dirty="0"/>
              <a:t> </a:t>
            </a:r>
            <a:r>
              <a:rPr lang="en-US" sz="1200" dirty="0" err="1"/>
              <a:t>dalam</a:t>
            </a:r>
            <a:r>
              <a:rPr lang="en-US" sz="1200" dirty="0"/>
              <a:t> </a:t>
            </a:r>
            <a:r>
              <a:rPr lang="en-US" sz="1200" dirty="0" err="1"/>
              <a:t>repositori</a:t>
            </a:r>
            <a:r>
              <a:rPr lang="en-US" sz="1200" dirty="0"/>
              <a:t> </a:t>
            </a:r>
            <a:r>
              <a:rPr lang="en-US" sz="1200" dirty="0" err="1"/>
              <a:t>dengan</a:t>
            </a:r>
            <a:r>
              <a:rPr lang="en-US" sz="1200" dirty="0"/>
              <a:t> status</a:t>
            </a:r>
          </a:p>
          <a:p>
            <a:r>
              <a:rPr lang="en-US" sz="1200" dirty="0"/>
              <a:t>private dan public. </a:t>
            </a:r>
            <a:r>
              <a:rPr lang="en-US" sz="1200" dirty="0" err="1"/>
              <a:t>Jika</a:t>
            </a:r>
            <a:r>
              <a:rPr lang="en-US" sz="1200" dirty="0"/>
              <a:t> </a:t>
            </a:r>
            <a:r>
              <a:rPr lang="en-US" sz="1200" dirty="0" err="1"/>
              <a:t>kita</a:t>
            </a:r>
            <a:r>
              <a:rPr lang="en-US" sz="1200" dirty="0"/>
              <a:t> </a:t>
            </a:r>
            <a:r>
              <a:rPr lang="en-US" sz="1200" dirty="0" err="1"/>
              <a:t>menggunakan</a:t>
            </a:r>
            <a:r>
              <a:rPr lang="en-US" sz="1200" dirty="0"/>
              <a:t> status private </a:t>
            </a:r>
            <a:r>
              <a:rPr lang="en-US" sz="1200" dirty="0" err="1"/>
              <a:t>maka</a:t>
            </a:r>
            <a:r>
              <a:rPr lang="en-US" sz="1200" dirty="0"/>
              <a:t> project </a:t>
            </a:r>
            <a:r>
              <a:rPr lang="en-US" sz="1200" dirty="0" err="1"/>
              <a:t>kita</a:t>
            </a:r>
            <a:r>
              <a:rPr lang="en-US" sz="1200" dirty="0"/>
              <a:t> </a:t>
            </a:r>
            <a:r>
              <a:rPr lang="en-US" sz="1200" dirty="0" err="1"/>
              <a:t>hanya</a:t>
            </a:r>
            <a:r>
              <a:rPr lang="en-US" sz="1200" dirty="0"/>
              <a:t> </a:t>
            </a:r>
            <a:r>
              <a:rPr lang="en-US" sz="1200" dirty="0" err="1"/>
              <a:t>dapat</a:t>
            </a:r>
            <a:endParaRPr lang="en-US" sz="1200" dirty="0"/>
          </a:p>
          <a:p>
            <a:r>
              <a:rPr lang="en-US" sz="1200" dirty="0" err="1"/>
              <a:t>diubah</a:t>
            </a:r>
            <a:r>
              <a:rPr lang="en-US" sz="1200" dirty="0"/>
              <a:t> </a:t>
            </a:r>
            <a:r>
              <a:rPr lang="en-US" sz="1200" dirty="0" err="1"/>
              <a:t>dan</a:t>
            </a:r>
            <a:r>
              <a:rPr lang="en-US" sz="1200" dirty="0"/>
              <a:t> </a:t>
            </a:r>
            <a:r>
              <a:rPr lang="en-US" sz="1200" dirty="0" err="1"/>
              <a:t>dilihat</a:t>
            </a:r>
            <a:r>
              <a:rPr lang="en-US" sz="1200" dirty="0"/>
              <a:t> </a:t>
            </a:r>
            <a:r>
              <a:rPr lang="en-US" sz="1200" dirty="0" err="1"/>
              <a:t>oleh</a:t>
            </a:r>
            <a:r>
              <a:rPr lang="en-US" sz="1200" dirty="0"/>
              <a:t> </a:t>
            </a:r>
            <a:r>
              <a:rPr lang="en-US" sz="1200" dirty="0" err="1"/>
              <a:t>kita</a:t>
            </a:r>
            <a:r>
              <a:rPr lang="en-US" sz="1200" dirty="0"/>
              <a:t> </a:t>
            </a:r>
            <a:r>
              <a:rPr lang="en-US" sz="1200" dirty="0" err="1"/>
              <a:t>secara</a:t>
            </a:r>
            <a:r>
              <a:rPr lang="en-US" sz="1200" dirty="0"/>
              <a:t> </a:t>
            </a:r>
            <a:r>
              <a:rPr lang="en-US" sz="1200" dirty="0" err="1"/>
              <a:t>pribadi</a:t>
            </a:r>
            <a:r>
              <a:rPr lang="en-US" sz="1200" dirty="0"/>
              <a:t>. </a:t>
            </a:r>
            <a:r>
              <a:rPr lang="en-US" sz="1200" dirty="0" err="1"/>
              <a:t>Namun</a:t>
            </a:r>
            <a:r>
              <a:rPr lang="en-US" sz="1200" dirty="0"/>
              <a:t> </a:t>
            </a:r>
            <a:r>
              <a:rPr lang="en-US" sz="1200" dirty="0" err="1"/>
              <a:t>jika</a:t>
            </a:r>
            <a:r>
              <a:rPr lang="en-US" sz="1200" dirty="0"/>
              <a:t> </a:t>
            </a:r>
            <a:r>
              <a:rPr lang="en-US" sz="1200" dirty="0" err="1"/>
              <a:t>kita</a:t>
            </a:r>
            <a:r>
              <a:rPr lang="en-US" sz="1200" dirty="0"/>
              <a:t> </a:t>
            </a:r>
            <a:r>
              <a:rPr lang="en-US" sz="1200" dirty="0" err="1"/>
              <a:t>menggunakan</a:t>
            </a:r>
            <a:r>
              <a:rPr lang="en-US" sz="1200" dirty="0"/>
              <a:t> status public</a:t>
            </a:r>
          </a:p>
          <a:p>
            <a:r>
              <a:rPr lang="en-US" sz="1200" dirty="0" err="1"/>
              <a:t>maka</a:t>
            </a:r>
            <a:r>
              <a:rPr lang="en-US" sz="1200" dirty="0"/>
              <a:t> project </a:t>
            </a:r>
            <a:r>
              <a:rPr lang="en-US" sz="1200" dirty="0" err="1"/>
              <a:t>kita</a:t>
            </a:r>
            <a:r>
              <a:rPr lang="en-US" sz="1200" dirty="0"/>
              <a:t> </a:t>
            </a:r>
            <a:r>
              <a:rPr lang="en-US" sz="1200" dirty="0" err="1"/>
              <a:t>dapat</a:t>
            </a:r>
            <a:r>
              <a:rPr lang="en-US" sz="1200" dirty="0"/>
              <a:t> </a:t>
            </a:r>
            <a:r>
              <a:rPr lang="en-US" sz="1200" dirty="0" err="1"/>
              <a:t>diubah</a:t>
            </a:r>
            <a:r>
              <a:rPr lang="en-US" sz="1200" dirty="0"/>
              <a:t>, </a:t>
            </a:r>
            <a:r>
              <a:rPr lang="en-US" sz="1200" dirty="0" err="1"/>
              <a:t>dilihat</a:t>
            </a:r>
            <a:r>
              <a:rPr lang="en-US" sz="1200" dirty="0"/>
              <a:t>, </a:t>
            </a:r>
            <a:r>
              <a:rPr lang="en-US" sz="1200" dirty="0" err="1"/>
              <a:t>dan</a:t>
            </a:r>
            <a:r>
              <a:rPr lang="en-US" sz="1200" dirty="0"/>
              <a:t> </a:t>
            </a:r>
            <a:r>
              <a:rPr lang="en-US" sz="1200" dirty="0" err="1"/>
              <a:t>diunduh</a:t>
            </a:r>
            <a:r>
              <a:rPr lang="en-US" sz="1200" dirty="0"/>
              <a:t> </a:t>
            </a:r>
            <a:r>
              <a:rPr lang="en-US" sz="1200" dirty="0" err="1"/>
              <a:t>oleh</a:t>
            </a:r>
            <a:r>
              <a:rPr lang="en-US" sz="1200" dirty="0"/>
              <a:t> </a:t>
            </a:r>
            <a:r>
              <a:rPr lang="en-US" sz="1200" dirty="0" err="1"/>
              <a:t>siapa</a:t>
            </a:r>
            <a:r>
              <a:rPr lang="en-US" sz="1200" dirty="0"/>
              <a:t> </a:t>
            </a:r>
            <a:r>
              <a:rPr lang="en-US" sz="1200" dirty="0" err="1"/>
              <a:t>saja</a:t>
            </a:r>
            <a:r>
              <a:rPr lang="en-US" sz="1200" dirty="0"/>
              <a:t> </a:t>
            </a:r>
            <a:r>
              <a:rPr lang="en-US" sz="1200" dirty="0" err="1"/>
              <a:t>oleh</a:t>
            </a:r>
            <a:r>
              <a:rPr lang="en-US" sz="1200" dirty="0"/>
              <a:t> </a:t>
            </a:r>
            <a:r>
              <a:rPr lang="en-US" sz="1200" dirty="0" err="1"/>
              <a:t>pengguna</a:t>
            </a:r>
            <a:endParaRPr lang="en-US" sz="1200" dirty="0"/>
          </a:p>
          <a:p>
            <a:r>
              <a:rPr lang="en-US" sz="1200" dirty="0" err="1"/>
              <a:t>Github</a:t>
            </a:r>
            <a:r>
              <a:rPr lang="en-US" sz="1200" dirty="0"/>
              <a:t>.</a:t>
            </a:r>
          </a:p>
          <a:p>
            <a:r>
              <a:rPr lang="en-US" sz="1200" dirty="0"/>
              <a:t>Unlimited </a:t>
            </a:r>
            <a:r>
              <a:rPr lang="en-US" sz="1200" dirty="0" err="1"/>
              <a:t>Publik</a:t>
            </a:r>
            <a:r>
              <a:rPr lang="en-US" sz="1200" dirty="0"/>
              <a:t> </a:t>
            </a:r>
            <a:r>
              <a:rPr lang="en-US" sz="1200" dirty="0" err="1"/>
              <a:t>dan</a:t>
            </a:r>
            <a:r>
              <a:rPr lang="en-US" sz="1200" dirty="0"/>
              <a:t> Repo Private, </a:t>
            </a:r>
            <a:r>
              <a:rPr lang="en-US" sz="1200" dirty="0" err="1"/>
              <a:t>kita</a:t>
            </a:r>
            <a:r>
              <a:rPr lang="en-US" sz="1200" dirty="0"/>
              <a:t> </a:t>
            </a:r>
            <a:r>
              <a:rPr lang="en-US" sz="1200" dirty="0" err="1"/>
              <a:t>dapat</a:t>
            </a:r>
            <a:r>
              <a:rPr lang="en-US" sz="1200" dirty="0"/>
              <a:t> </a:t>
            </a:r>
            <a:r>
              <a:rPr lang="en-US" sz="1200" dirty="0" err="1"/>
              <a:t>membuat</a:t>
            </a:r>
            <a:r>
              <a:rPr lang="en-US" sz="1200" dirty="0"/>
              <a:t> repo </a:t>
            </a:r>
            <a:r>
              <a:rPr lang="en-US" sz="1200" dirty="0" err="1"/>
              <a:t>baru</a:t>
            </a:r>
            <a:r>
              <a:rPr lang="en-US" sz="1200" dirty="0"/>
              <a:t> </a:t>
            </a:r>
            <a:r>
              <a:rPr lang="en-US" sz="1200" dirty="0" err="1"/>
              <a:t>bahkan</a:t>
            </a:r>
            <a:r>
              <a:rPr lang="en-US" sz="1200" dirty="0"/>
              <a:t> </a:t>
            </a:r>
            <a:r>
              <a:rPr lang="en-US" sz="1200" dirty="0" err="1"/>
              <a:t>untuk</a:t>
            </a:r>
            <a:r>
              <a:rPr lang="en-US" sz="1200" dirty="0"/>
              <a:t> project</a:t>
            </a:r>
          </a:p>
          <a:p>
            <a:r>
              <a:rPr lang="en-US" sz="1200" dirty="0" err="1"/>
              <a:t>ber</a:t>
            </a:r>
            <a:r>
              <a:rPr lang="en-US" sz="1200" dirty="0"/>
              <a:t> </a:t>
            </a:r>
            <a:r>
              <a:rPr lang="en-US" sz="1200" dirty="0" err="1"/>
              <a:t>skala</a:t>
            </a:r>
            <a:r>
              <a:rPr lang="en-US" sz="1200" dirty="0"/>
              <a:t> </a:t>
            </a:r>
            <a:r>
              <a:rPr lang="en-US" sz="1200" dirty="0" err="1"/>
              <a:t>kecil</a:t>
            </a:r>
            <a:r>
              <a:rPr lang="en-US" sz="1200" dirty="0"/>
              <a:t> Project Importing, </a:t>
            </a:r>
            <a:r>
              <a:rPr lang="en-US" sz="1200" dirty="0" err="1"/>
              <a:t>kita</a:t>
            </a:r>
            <a:r>
              <a:rPr lang="en-US" sz="1200" dirty="0"/>
              <a:t> </a:t>
            </a:r>
            <a:r>
              <a:rPr lang="en-US" sz="1200" dirty="0" err="1"/>
              <a:t>tidak</a:t>
            </a:r>
            <a:r>
              <a:rPr lang="en-US" sz="1200" dirty="0"/>
              <a:t> </a:t>
            </a:r>
            <a:r>
              <a:rPr lang="en-US" sz="1200" dirty="0" err="1"/>
              <a:t>hanya</a:t>
            </a:r>
            <a:r>
              <a:rPr lang="en-US" sz="1200" dirty="0"/>
              <a:t> </a:t>
            </a:r>
            <a:r>
              <a:rPr lang="en-US" sz="1200" dirty="0" err="1"/>
              <a:t>dapat</a:t>
            </a:r>
            <a:r>
              <a:rPr lang="en-US" sz="1200" dirty="0"/>
              <a:t> </a:t>
            </a:r>
            <a:r>
              <a:rPr lang="en-US" sz="1200" dirty="0" err="1"/>
              <a:t>meng</a:t>
            </a:r>
            <a:r>
              <a:rPr lang="en-US" sz="1200" dirty="0"/>
              <a:t>-import project </a:t>
            </a:r>
            <a:r>
              <a:rPr lang="en-US" sz="1200" dirty="0" err="1"/>
              <a:t>dari</a:t>
            </a:r>
            <a:r>
              <a:rPr lang="en-US" sz="1200" dirty="0"/>
              <a:t> </a:t>
            </a:r>
            <a:r>
              <a:rPr lang="en-US" sz="1200" dirty="0" err="1"/>
              <a:t>Github</a:t>
            </a:r>
            <a:endParaRPr lang="en-US" sz="1200" dirty="0"/>
          </a:p>
          <a:p>
            <a:r>
              <a:rPr lang="en-US" sz="1200" dirty="0" err="1"/>
              <a:t>saja</a:t>
            </a:r>
            <a:r>
              <a:rPr lang="en-US" sz="1200" dirty="0"/>
              <a:t>, </a:t>
            </a:r>
            <a:r>
              <a:rPr lang="en-US" sz="1200" dirty="0" err="1"/>
              <a:t>namun</a:t>
            </a:r>
            <a:r>
              <a:rPr lang="en-US" sz="1200" dirty="0"/>
              <a:t> </a:t>
            </a:r>
            <a:r>
              <a:rPr lang="en-US" sz="1200" dirty="0" err="1"/>
              <a:t>kita</a:t>
            </a:r>
            <a:r>
              <a:rPr lang="en-US" sz="1200" dirty="0"/>
              <a:t> </a:t>
            </a:r>
            <a:r>
              <a:rPr lang="en-US" sz="1200" dirty="0" err="1"/>
              <a:t>dpat</a:t>
            </a:r>
            <a:r>
              <a:rPr lang="en-US" sz="1200" dirty="0"/>
              <a:t> </a:t>
            </a:r>
            <a:r>
              <a:rPr lang="en-US" sz="1200" dirty="0" err="1"/>
              <a:t>meng</a:t>
            </a:r>
            <a:r>
              <a:rPr lang="en-US" sz="1200" dirty="0"/>
              <a:t>-import project </a:t>
            </a:r>
            <a:r>
              <a:rPr lang="en-US" sz="1200" dirty="0" err="1"/>
              <a:t>dari</a:t>
            </a:r>
            <a:r>
              <a:rPr lang="en-US" sz="1200" dirty="0"/>
              <a:t> </a:t>
            </a:r>
            <a:r>
              <a:rPr lang="en-US" sz="1200" dirty="0" err="1"/>
              <a:t>BitBucket</a:t>
            </a:r>
            <a:r>
              <a:rPr lang="en-US" sz="1200" dirty="0"/>
              <a:t>, Google Code, </a:t>
            </a:r>
            <a:r>
              <a:rPr lang="en-US" sz="1200" dirty="0" err="1"/>
              <a:t>Fogbugz</a:t>
            </a:r>
            <a:r>
              <a:rPr lang="en-US" sz="1200" dirty="0"/>
              <a:t>, </a:t>
            </a:r>
            <a:r>
              <a:rPr lang="en-US" sz="1200" dirty="0" err="1"/>
              <a:t>atau</a:t>
            </a:r>
            <a:endParaRPr lang="en-US" sz="1200" dirty="0"/>
          </a:p>
          <a:p>
            <a:r>
              <a:rPr lang="en-US" sz="1200" dirty="0" err="1"/>
              <a:t>git</a:t>
            </a:r>
            <a:r>
              <a:rPr lang="en-US" sz="1200" dirty="0"/>
              <a:t> repo </a:t>
            </a:r>
            <a:r>
              <a:rPr lang="en-US" sz="1200" dirty="0" err="1"/>
              <a:t>dengan</a:t>
            </a:r>
            <a:r>
              <a:rPr lang="en-US" sz="1200" dirty="0"/>
              <a:t> URL.</a:t>
            </a:r>
          </a:p>
          <a:p>
            <a:endParaRPr lang="en-US" sz="1200" dirty="0"/>
          </a:p>
        </p:txBody>
      </p:sp>
      <p:sp>
        <p:nvSpPr>
          <p:cNvPr id="4" name="TextBox 3">
            <a:extLst>
              <a:ext uri="{FF2B5EF4-FFF2-40B4-BE49-F238E27FC236}">
                <a16:creationId xmlns:a16="http://schemas.microsoft.com/office/drawing/2014/main" id="{281D9A33-A935-4840-A6C7-882BEFBC99BB}"/>
              </a:ext>
            </a:extLst>
          </p:cNvPr>
          <p:cNvSpPr txBox="1"/>
          <p:nvPr/>
        </p:nvSpPr>
        <p:spPr>
          <a:xfrm>
            <a:off x="1599235" y="955440"/>
            <a:ext cx="6099858" cy="369332"/>
          </a:xfrm>
          <a:prstGeom prst="rect">
            <a:avLst/>
          </a:prstGeom>
          <a:noFill/>
        </p:spPr>
        <p:txBody>
          <a:bodyPr wrap="square">
            <a:spAutoFit/>
          </a:bodyPr>
          <a:lstStyle/>
          <a:p>
            <a:r>
              <a:rPr lang="en-US" b="1" dirty="0" err="1"/>
              <a:t>Github</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EFA7-6BED-5644-B35F-352B24422130}"/>
              </a:ext>
            </a:extLst>
          </p:cNvPr>
          <p:cNvSpPr>
            <a:spLocks noGrp="1"/>
          </p:cNvSpPr>
          <p:nvPr>
            <p:ph type="title"/>
          </p:nvPr>
        </p:nvSpPr>
        <p:spPr/>
        <p:txBody>
          <a:bodyPr/>
          <a:lstStyle/>
          <a:p>
            <a:r>
              <a:rPr lang="en-US" b="1" dirty="0"/>
              <a:t>Docker</a:t>
            </a:r>
            <a:endParaRPr lang="en-US" dirty="0"/>
          </a:p>
        </p:txBody>
      </p:sp>
      <p:sp>
        <p:nvSpPr>
          <p:cNvPr id="3" name="Content Placeholder 2">
            <a:extLst>
              <a:ext uri="{FF2B5EF4-FFF2-40B4-BE49-F238E27FC236}">
                <a16:creationId xmlns:a16="http://schemas.microsoft.com/office/drawing/2014/main" id="{DC27331A-72FD-834F-8060-22EACB8EA4B0}"/>
              </a:ext>
            </a:extLst>
          </p:cNvPr>
          <p:cNvSpPr>
            <a:spLocks noGrp="1"/>
          </p:cNvSpPr>
          <p:nvPr>
            <p:ph idx="1"/>
          </p:nvPr>
        </p:nvSpPr>
        <p:spPr/>
        <p:txBody>
          <a:bodyPr>
            <a:normAutofit/>
          </a:bodyPr>
          <a:lstStyle/>
          <a:p>
            <a:pPr algn="just">
              <a:buNone/>
            </a:pPr>
            <a:endParaRPr lang="en-US" b="1" dirty="0"/>
          </a:p>
          <a:p>
            <a:pPr algn="just">
              <a:buNone/>
            </a:pPr>
            <a:r>
              <a:rPr lang="en-US" dirty="0"/>
              <a:t>Docker </a:t>
            </a:r>
            <a:r>
              <a:rPr lang="en-US" dirty="0" err="1"/>
              <a:t>adalah</a:t>
            </a:r>
            <a:r>
              <a:rPr lang="en-US" dirty="0"/>
              <a:t> salah </a:t>
            </a:r>
            <a:r>
              <a:rPr lang="en-US" dirty="0" err="1"/>
              <a:t>satu</a:t>
            </a:r>
            <a:r>
              <a:rPr lang="en-US" dirty="0"/>
              <a:t> platform yang </a:t>
            </a:r>
            <a:r>
              <a:rPr lang="en-US" dirty="0" err="1"/>
              <a:t>dibangun</a:t>
            </a:r>
            <a:r>
              <a:rPr lang="en-US" dirty="0"/>
              <a:t> </a:t>
            </a:r>
            <a:r>
              <a:rPr lang="en-US" dirty="0" err="1"/>
              <a:t>berdasarkan</a:t>
            </a:r>
            <a:r>
              <a:rPr lang="en-US" dirty="0"/>
              <a:t> </a:t>
            </a:r>
            <a:r>
              <a:rPr lang="en-US" dirty="0" err="1"/>
              <a:t>teknologi</a:t>
            </a:r>
            <a:r>
              <a:rPr lang="en-US" dirty="0"/>
              <a:t> container.  </a:t>
            </a:r>
          </a:p>
          <a:p>
            <a:pPr algn="just">
              <a:buNone/>
            </a:pPr>
            <a:r>
              <a:rPr lang="en-US" dirty="0"/>
              <a:t>Docker </a:t>
            </a:r>
            <a:r>
              <a:rPr lang="en-US" dirty="0" err="1"/>
              <a:t>merupakan</a:t>
            </a:r>
            <a:r>
              <a:rPr lang="en-US" dirty="0"/>
              <a:t> </a:t>
            </a:r>
            <a:r>
              <a:rPr lang="en-US" dirty="0" err="1"/>
              <a:t>sebuah</a:t>
            </a:r>
            <a:r>
              <a:rPr lang="en-US" dirty="0"/>
              <a:t> project open-source yang </a:t>
            </a:r>
            <a:r>
              <a:rPr lang="en-US" dirty="0" err="1"/>
              <a:t>menyediakan</a:t>
            </a:r>
            <a:r>
              <a:rPr lang="en-US" dirty="0"/>
              <a:t> platform </a:t>
            </a:r>
            <a:r>
              <a:rPr lang="en-US" dirty="0" err="1"/>
              <a:t>terbuka</a:t>
            </a:r>
            <a:r>
              <a:rPr lang="en-US" dirty="0"/>
              <a:t> </a:t>
            </a:r>
            <a:r>
              <a:rPr lang="en-US" dirty="0" err="1"/>
              <a:t>untuk</a:t>
            </a:r>
            <a:r>
              <a:rPr lang="en-US" dirty="0"/>
              <a:t> developer </a:t>
            </a:r>
            <a:r>
              <a:rPr lang="en-US" dirty="0" err="1"/>
              <a:t>maupun</a:t>
            </a:r>
            <a:r>
              <a:rPr lang="en-US" dirty="0"/>
              <a:t> sysadmin </a:t>
            </a:r>
            <a:r>
              <a:rPr lang="en-US" dirty="0" err="1"/>
              <a:t>untuk</a:t>
            </a:r>
            <a:r>
              <a:rPr lang="en-US" dirty="0"/>
              <a:t> </a:t>
            </a:r>
            <a:r>
              <a:rPr lang="en-US" dirty="0" err="1"/>
              <a:t>dapat</a:t>
            </a:r>
            <a:r>
              <a:rPr lang="en-US" dirty="0"/>
              <a:t> </a:t>
            </a:r>
            <a:r>
              <a:rPr lang="en-US" dirty="0" err="1"/>
              <a:t>membangun</a:t>
            </a:r>
            <a:r>
              <a:rPr lang="en-US" dirty="0"/>
              <a:t>, </a:t>
            </a:r>
            <a:r>
              <a:rPr lang="en-US" dirty="0" err="1"/>
              <a:t>mengemas</a:t>
            </a:r>
            <a:r>
              <a:rPr lang="en-US" dirty="0"/>
              <a:t>, dan </a:t>
            </a:r>
            <a:r>
              <a:rPr lang="en-US" dirty="0" err="1"/>
              <a:t>menjalankan</a:t>
            </a:r>
            <a:r>
              <a:rPr lang="en-US" dirty="0"/>
              <a:t> </a:t>
            </a:r>
            <a:r>
              <a:rPr lang="en-US" dirty="0" err="1"/>
              <a:t>aplikasi</a:t>
            </a:r>
            <a:r>
              <a:rPr lang="en-US" dirty="0"/>
              <a:t> </a:t>
            </a:r>
            <a:r>
              <a:rPr lang="en-US" dirty="0" err="1"/>
              <a:t>dimanapun</a:t>
            </a:r>
            <a:r>
              <a:rPr lang="en-US" dirty="0"/>
              <a:t> </a:t>
            </a:r>
            <a:r>
              <a:rPr lang="en-US" dirty="0" err="1"/>
              <a:t>sebagai</a:t>
            </a:r>
            <a:r>
              <a:rPr lang="en-US" dirty="0"/>
              <a:t> </a:t>
            </a:r>
            <a:r>
              <a:rPr lang="en-US" dirty="0" err="1"/>
              <a:t>sebuah</a:t>
            </a:r>
            <a:r>
              <a:rPr lang="en-US" dirty="0"/>
              <a:t> </a:t>
            </a:r>
            <a:r>
              <a:rPr lang="en-US" dirty="0" err="1"/>
              <a:t>wadah</a:t>
            </a:r>
            <a:r>
              <a:rPr lang="en-US" dirty="0"/>
              <a:t> (container) yang </a:t>
            </a:r>
            <a:r>
              <a:rPr lang="en-US" dirty="0" err="1"/>
              <a:t>ringan</a:t>
            </a:r>
            <a:r>
              <a:rPr lang="en-US" dirty="0"/>
              <a:t>. </a:t>
            </a:r>
            <a:r>
              <a:rPr lang="en-US" dirty="0" err="1"/>
              <a:t>Dengan</a:t>
            </a:r>
            <a:r>
              <a:rPr lang="en-US" dirty="0"/>
              <a:t> </a:t>
            </a:r>
            <a:r>
              <a:rPr lang="en-US" dirty="0" err="1"/>
              <a:t>sangat</a:t>
            </a:r>
            <a:r>
              <a:rPr lang="en-US" dirty="0"/>
              <a:t> </a:t>
            </a:r>
            <a:r>
              <a:rPr lang="en-US" dirty="0" err="1"/>
              <a:t>populernya</a:t>
            </a:r>
            <a:r>
              <a:rPr lang="en-US" dirty="0"/>
              <a:t> docker, </a:t>
            </a:r>
            <a:r>
              <a:rPr lang="en-US" dirty="0" err="1"/>
              <a:t>sebagian</a:t>
            </a:r>
            <a:r>
              <a:rPr lang="en-US" dirty="0"/>
              <a:t> orang </a:t>
            </a:r>
            <a:r>
              <a:rPr lang="en-US" dirty="0" err="1"/>
              <a:t>sering</a:t>
            </a:r>
            <a:r>
              <a:rPr lang="en-US" dirty="0"/>
              <a:t> </a:t>
            </a:r>
            <a:r>
              <a:rPr lang="en-US" dirty="0" err="1"/>
              <a:t>menganggap</a:t>
            </a:r>
            <a:r>
              <a:rPr lang="en-US" dirty="0"/>
              <a:t> docker </a:t>
            </a:r>
            <a:r>
              <a:rPr lang="en-US" dirty="0" err="1"/>
              <a:t>adalah</a:t>
            </a:r>
            <a:r>
              <a:rPr lang="en-US" dirty="0"/>
              <a:t> </a:t>
            </a:r>
            <a:r>
              <a:rPr lang="en-US" dirty="0" err="1"/>
              <a:t>sebutan</a:t>
            </a:r>
            <a:r>
              <a:rPr lang="en-US" dirty="0"/>
              <a:t> lain </a:t>
            </a:r>
            <a:r>
              <a:rPr lang="en-US" dirty="0" err="1"/>
              <a:t>untuk</a:t>
            </a:r>
            <a:r>
              <a:rPr lang="en-US" dirty="0"/>
              <a:t> container.</a:t>
            </a:r>
          </a:p>
          <a:p>
            <a:pPr marL="0" indent="0" algn="just">
              <a:buNone/>
            </a:pPr>
            <a:endParaRPr lang="en-US" dirty="0"/>
          </a:p>
        </p:txBody>
      </p:sp>
    </p:spTree>
    <p:extLst>
      <p:ext uri="{BB962C8B-B14F-4D97-AF65-F5344CB8AC3E}">
        <p14:creationId xmlns:p14="http://schemas.microsoft.com/office/powerpoint/2010/main" val="242076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774785"/>
            <a:ext cx="8229600" cy="3886200"/>
          </a:xfrm>
        </p:spPr>
        <p:txBody>
          <a:bodyPr>
            <a:normAutofit/>
          </a:bodyPr>
          <a:lstStyle/>
          <a:p>
            <a:r>
              <a:rPr lang="en-US" dirty="0" err="1"/>
              <a:t>sudo</a:t>
            </a:r>
            <a:r>
              <a:rPr lang="en-US" dirty="0"/>
              <a:t> apt-get update &amp;&amp; </a:t>
            </a:r>
            <a:r>
              <a:rPr lang="en-US" dirty="0" err="1"/>
              <a:t>sudo</a:t>
            </a:r>
            <a:r>
              <a:rPr lang="en-US" dirty="0"/>
              <a:t> apt-get install -y </a:t>
            </a:r>
            <a:r>
              <a:rPr lang="en-US" dirty="0" err="1"/>
              <a:t>docker.io</a:t>
            </a:r>
            <a:endParaRPr lang="en-US" dirty="0"/>
          </a:p>
          <a:p>
            <a:r>
              <a:rPr lang="en-ID" dirty="0" err="1"/>
              <a:t>sudo</a:t>
            </a:r>
            <a:r>
              <a:rPr lang="en-ID" dirty="0"/>
              <a:t> curl -L https://</a:t>
            </a:r>
            <a:r>
              <a:rPr lang="en-ID" dirty="0" err="1"/>
              <a:t>github.com</a:t>
            </a:r>
            <a:r>
              <a:rPr lang="en-ID" dirty="0"/>
              <a:t>/docker/compose/releases/download/1.21.2/docker-compose-`</a:t>
            </a:r>
            <a:r>
              <a:rPr lang="en-ID" dirty="0" err="1"/>
              <a:t>uname</a:t>
            </a:r>
            <a:r>
              <a:rPr lang="en-ID" dirty="0"/>
              <a:t> -s`-`</a:t>
            </a:r>
            <a:r>
              <a:rPr lang="en-ID" dirty="0" err="1"/>
              <a:t>uname</a:t>
            </a:r>
            <a:r>
              <a:rPr lang="en-ID" dirty="0"/>
              <a:t> -m` -o /</a:t>
            </a:r>
            <a:r>
              <a:rPr lang="en-ID" dirty="0" err="1"/>
              <a:t>usr</a:t>
            </a:r>
            <a:r>
              <a:rPr lang="en-ID" dirty="0"/>
              <a:t>/local/bin/docker-compose</a:t>
            </a:r>
          </a:p>
          <a:p>
            <a:r>
              <a:rPr lang="en-ID" dirty="0" err="1"/>
              <a:t>sudo</a:t>
            </a:r>
            <a:r>
              <a:rPr lang="en-ID" dirty="0"/>
              <a:t> </a:t>
            </a:r>
            <a:r>
              <a:rPr lang="en-ID" dirty="0" err="1"/>
              <a:t>chmod</a:t>
            </a:r>
            <a:r>
              <a:rPr lang="en-ID" dirty="0"/>
              <a:t> +x /</a:t>
            </a:r>
            <a:r>
              <a:rPr lang="en-ID" dirty="0" err="1"/>
              <a:t>usr</a:t>
            </a:r>
            <a:r>
              <a:rPr lang="en-ID" dirty="0"/>
              <a:t>/local/bin/docker-compose</a:t>
            </a:r>
          </a:p>
          <a:p>
            <a:pPr marL="0" indent="0">
              <a:buNone/>
            </a:pPr>
            <a:endParaRPr lang="en-US" dirty="0"/>
          </a:p>
        </p:txBody>
      </p:sp>
      <p:sp>
        <p:nvSpPr>
          <p:cNvPr id="4" name="TextBox 3">
            <a:extLst>
              <a:ext uri="{FF2B5EF4-FFF2-40B4-BE49-F238E27FC236}">
                <a16:creationId xmlns:a16="http://schemas.microsoft.com/office/drawing/2014/main" id="{D7A9D5C8-FFED-1E4B-96AC-96F2C8143D05}"/>
              </a:ext>
            </a:extLst>
          </p:cNvPr>
          <p:cNvSpPr txBox="1"/>
          <p:nvPr/>
        </p:nvSpPr>
        <p:spPr>
          <a:xfrm>
            <a:off x="1981200" y="527176"/>
            <a:ext cx="6099858" cy="523220"/>
          </a:xfrm>
          <a:prstGeom prst="rect">
            <a:avLst/>
          </a:prstGeom>
          <a:noFill/>
        </p:spPr>
        <p:txBody>
          <a:bodyPr wrap="square">
            <a:spAutoFit/>
          </a:bodyPr>
          <a:lstStyle/>
          <a:p>
            <a:r>
              <a:rPr lang="en-US" sz="2800" b="1" dirty="0"/>
              <a:t>Install Docker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1472-4D13-5D47-835A-9E9AD7F7240A}"/>
              </a:ext>
            </a:extLst>
          </p:cNvPr>
          <p:cNvSpPr>
            <a:spLocks noGrp="1"/>
          </p:cNvSpPr>
          <p:nvPr>
            <p:ph type="title"/>
          </p:nvPr>
        </p:nvSpPr>
        <p:spPr/>
        <p:txBody>
          <a:bodyPr/>
          <a:lstStyle/>
          <a:p>
            <a:r>
              <a:rPr lang="en-US" dirty="0"/>
              <a:t>PERINTAH DASAR Docker</a:t>
            </a:r>
          </a:p>
        </p:txBody>
      </p:sp>
      <p:sp>
        <p:nvSpPr>
          <p:cNvPr id="3" name="Content Placeholder 2">
            <a:extLst>
              <a:ext uri="{FF2B5EF4-FFF2-40B4-BE49-F238E27FC236}">
                <a16:creationId xmlns:a16="http://schemas.microsoft.com/office/drawing/2014/main" id="{17D6C6F6-F3FF-6040-8CC9-B440ADF20925}"/>
              </a:ext>
            </a:extLst>
          </p:cNvPr>
          <p:cNvSpPr>
            <a:spLocks noGrp="1"/>
          </p:cNvSpPr>
          <p:nvPr>
            <p:ph idx="1"/>
          </p:nvPr>
        </p:nvSpPr>
        <p:spPr/>
        <p:txBody>
          <a:bodyPr>
            <a:normAutofit/>
          </a:bodyPr>
          <a:lstStyle/>
          <a:p>
            <a:r>
              <a:rPr lang="en-ID" dirty="0" err="1"/>
              <a:t>sudo</a:t>
            </a:r>
            <a:r>
              <a:rPr lang="en-ID" dirty="0"/>
              <a:t> </a:t>
            </a:r>
            <a:r>
              <a:rPr lang="en-ID" dirty="0" err="1"/>
              <a:t>usermod</a:t>
            </a:r>
            <a:r>
              <a:rPr lang="en-ID" dirty="0"/>
              <a:t> -</a:t>
            </a:r>
            <a:r>
              <a:rPr lang="en-ID" dirty="0" err="1"/>
              <a:t>aG</a:t>
            </a:r>
            <a:r>
              <a:rPr lang="en-ID" dirty="0"/>
              <a:t> docker ${USER}</a:t>
            </a:r>
          </a:p>
          <a:p>
            <a:r>
              <a:rPr lang="en-ID" dirty="0"/>
              <a:t>id –</a:t>
            </a:r>
            <a:r>
              <a:rPr lang="en-ID" dirty="0" err="1"/>
              <a:t>nG</a:t>
            </a:r>
            <a:endParaRPr lang="en-ID" dirty="0"/>
          </a:p>
          <a:p>
            <a:r>
              <a:rPr lang="en-ID" dirty="0" err="1"/>
              <a:t>sudo</a:t>
            </a:r>
            <a:r>
              <a:rPr lang="en-ID" dirty="0"/>
              <a:t> </a:t>
            </a:r>
            <a:r>
              <a:rPr lang="en-ID" dirty="0" err="1"/>
              <a:t>usermod</a:t>
            </a:r>
            <a:r>
              <a:rPr lang="en-ID" dirty="0"/>
              <a:t> -</a:t>
            </a:r>
            <a:r>
              <a:rPr lang="en-ID" dirty="0" err="1"/>
              <a:t>aG</a:t>
            </a:r>
            <a:r>
              <a:rPr lang="en-ID" dirty="0"/>
              <a:t> docker vagrant</a:t>
            </a:r>
          </a:p>
          <a:p>
            <a:r>
              <a:rPr lang="en-ID" dirty="0"/>
              <a:t>docker-compose --version</a:t>
            </a:r>
          </a:p>
          <a:p>
            <a:r>
              <a:rPr lang="en-ID" dirty="0" err="1"/>
              <a:t>sudo</a:t>
            </a:r>
            <a:r>
              <a:rPr lang="en-ID" dirty="0"/>
              <a:t> </a:t>
            </a:r>
            <a:r>
              <a:rPr lang="en-ID" dirty="0" err="1"/>
              <a:t>gpasswd</a:t>
            </a:r>
            <a:r>
              <a:rPr lang="en-ID" dirty="0"/>
              <a:t> -a </a:t>
            </a:r>
            <a:r>
              <a:rPr lang="en-ID" dirty="0" err="1"/>
              <a:t>jenkins</a:t>
            </a:r>
            <a:r>
              <a:rPr lang="en-ID" dirty="0"/>
              <a:t> docker</a:t>
            </a:r>
          </a:p>
          <a:p>
            <a:r>
              <a:rPr lang="en-ID" dirty="0" err="1"/>
              <a:t>sudo</a:t>
            </a:r>
            <a:r>
              <a:rPr lang="en-ID" dirty="0"/>
              <a:t> </a:t>
            </a:r>
            <a:r>
              <a:rPr lang="en-ID" dirty="0" err="1"/>
              <a:t>systemctl</a:t>
            </a:r>
            <a:r>
              <a:rPr lang="en-ID" dirty="0"/>
              <a:t> enable docker</a:t>
            </a:r>
          </a:p>
          <a:p>
            <a:r>
              <a:rPr lang="en-ID" dirty="0" err="1"/>
              <a:t>sudo</a:t>
            </a:r>
            <a:r>
              <a:rPr lang="en-ID" dirty="0"/>
              <a:t> </a:t>
            </a:r>
            <a:r>
              <a:rPr lang="en-ID" dirty="0" err="1"/>
              <a:t>systemctl</a:t>
            </a:r>
            <a:r>
              <a:rPr lang="en-ID" dirty="0"/>
              <a:t> status docker</a:t>
            </a:r>
          </a:p>
          <a:p>
            <a:r>
              <a:rPr lang="en-ID" dirty="0"/>
              <a:t>docker info</a:t>
            </a:r>
          </a:p>
        </p:txBody>
      </p:sp>
    </p:spTree>
    <p:extLst>
      <p:ext uri="{BB962C8B-B14F-4D97-AF65-F5344CB8AC3E}">
        <p14:creationId xmlns:p14="http://schemas.microsoft.com/office/powerpoint/2010/main" val="3607769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B61A-BAFD-2940-8980-AAF059A389DF}"/>
              </a:ext>
            </a:extLst>
          </p:cNvPr>
          <p:cNvSpPr>
            <a:spLocks noGrp="1"/>
          </p:cNvSpPr>
          <p:nvPr>
            <p:ph type="title"/>
          </p:nvPr>
        </p:nvSpPr>
        <p:spPr/>
        <p:txBody>
          <a:bodyPr/>
          <a:lstStyle/>
          <a:p>
            <a:r>
              <a:rPr lang="en-US" dirty="0"/>
              <a:t>JENKINS</a:t>
            </a:r>
          </a:p>
        </p:txBody>
      </p:sp>
      <p:sp>
        <p:nvSpPr>
          <p:cNvPr id="3" name="Content Placeholder 2">
            <a:extLst>
              <a:ext uri="{FF2B5EF4-FFF2-40B4-BE49-F238E27FC236}">
                <a16:creationId xmlns:a16="http://schemas.microsoft.com/office/drawing/2014/main" id="{ADB07A0B-B7C5-1249-BFD4-1BBF89D32C58}"/>
              </a:ext>
            </a:extLst>
          </p:cNvPr>
          <p:cNvSpPr>
            <a:spLocks noGrp="1"/>
          </p:cNvSpPr>
          <p:nvPr>
            <p:ph idx="1"/>
          </p:nvPr>
        </p:nvSpPr>
        <p:spPr/>
        <p:txBody>
          <a:bodyPr>
            <a:normAutofit/>
          </a:bodyPr>
          <a:lstStyle/>
          <a:p>
            <a:pPr>
              <a:buNone/>
            </a:pPr>
            <a:br>
              <a:rPr lang="en-US" b="1" dirty="0"/>
            </a:br>
            <a:r>
              <a:rPr lang="en-US" dirty="0"/>
              <a:t>Jenkins </a:t>
            </a:r>
            <a:r>
              <a:rPr lang="en-US" dirty="0" err="1"/>
              <a:t>adalah</a:t>
            </a:r>
            <a:r>
              <a:rPr lang="en-US" dirty="0"/>
              <a:t> </a:t>
            </a:r>
            <a:r>
              <a:rPr lang="en-US" dirty="0" err="1"/>
              <a:t>sebuah</a:t>
            </a:r>
            <a:r>
              <a:rPr lang="en-US" dirty="0"/>
              <a:t> </a:t>
            </a:r>
            <a:r>
              <a:rPr lang="en-US" i="1" dirty="0"/>
              <a:t>open source automation server</a:t>
            </a:r>
            <a:r>
              <a:rPr lang="en-US" dirty="0"/>
              <a:t> </a:t>
            </a:r>
            <a:r>
              <a:rPr lang="en-US" dirty="0" err="1"/>
              <a:t>untuk</a:t>
            </a:r>
            <a:r>
              <a:rPr lang="en-US" dirty="0"/>
              <a:t> </a:t>
            </a:r>
            <a:r>
              <a:rPr lang="en-US" dirty="0" err="1"/>
              <a:t>mengotomatiskan</a:t>
            </a:r>
            <a:r>
              <a:rPr lang="en-US" dirty="0"/>
              <a:t> </a:t>
            </a:r>
            <a:r>
              <a:rPr lang="en-US" dirty="0" err="1"/>
              <a:t>tugas-tugas</a:t>
            </a:r>
            <a:r>
              <a:rPr lang="en-US" dirty="0"/>
              <a:t> di </a:t>
            </a:r>
            <a:r>
              <a:rPr lang="en-US" dirty="0" err="1"/>
              <a:t>dalam</a:t>
            </a:r>
            <a:r>
              <a:rPr lang="en-US" dirty="0"/>
              <a:t> proses </a:t>
            </a:r>
            <a:r>
              <a:rPr lang="en-US" i="1" dirty="0"/>
              <a:t>continuous integration and delivery</a:t>
            </a:r>
            <a:r>
              <a:rPr lang="en-US" dirty="0"/>
              <a:t> </a:t>
            </a:r>
            <a:r>
              <a:rPr lang="en-US" dirty="0" err="1"/>
              <a:t>sebuah</a:t>
            </a:r>
            <a:r>
              <a:rPr lang="en-US" dirty="0"/>
              <a:t> </a:t>
            </a:r>
            <a:r>
              <a:rPr lang="en-US" dirty="0" err="1"/>
              <a:t>perangkat</a:t>
            </a:r>
            <a:r>
              <a:rPr lang="en-US" dirty="0"/>
              <a:t> </a:t>
            </a:r>
            <a:r>
              <a:rPr lang="en-US" dirty="0" err="1"/>
              <a:t>lunak</a:t>
            </a:r>
            <a:r>
              <a:rPr lang="en-US" dirty="0"/>
              <a:t>. Jenkins </a:t>
            </a:r>
            <a:r>
              <a:rPr lang="en-US" dirty="0" err="1"/>
              <a:t>merupakan</a:t>
            </a:r>
            <a:r>
              <a:rPr lang="en-US" dirty="0"/>
              <a:t> </a:t>
            </a:r>
            <a:r>
              <a:rPr lang="en-US" dirty="0" err="1"/>
              <a:t>aplikasi</a:t>
            </a:r>
            <a:r>
              <a:rPr lang="en-US" dirty="0"/>
              <a:t> </a:t>
            </a:r>
            <a:r>
              <a:rPr lang="en-US" dirty="0" err="1"/>
              <a:t>berbasis</a:t>
            </a:r>
            <a:r>
              <a:rPr lang="en-US" dirty="0"/>
              <a:t> Java yang </a:t>
            </a:r>
            <a:r>
              <a:rPr lang="en-US" dirty="0" err="1"/>
              <a:t>dapat</a:t>
            </a:r>
            <a:r>
              <a:rPr lang="en-US" dirty="0"/>
              <a:t> </a:t>
            </a:r>
            <a:r>
              <a:rPr lang="en-US" dirty="0" err="1"/>
              <a:t>dipasang</a:t>
            </a:r>
            <a:r>
              <a:rPr lang="en-US" dirty="0"/>
              <a:t> </a:t>
            </a:r>
            <a:r>
              <a:rPr lang="en-US" dirty="0" err="1"/>
              <a:t>dari</a:t>
            </a:r>
            <a:r>
              <a:rPr lang="en-US" dirty="0"/>
              <a:t> </a:t>
            </a:r>
            <a:r>
              <a:rPr lang="en-US" dirty="0" err="1"/>
              <a:t>repositori</a:t>
            </a:r>
            <a:r>
              <a:rPr lang="en-US" dirty="0"/>
              <a:t> Ubuntu </a:t>
            </a:r>
            <a:r>
              <a:rPr lang="en-US" dirty="0" err="1"/>
              <a:t>atau</a:t>
            </a:r>
            <a:r>
              <a:rPr lang="en-US" dirty="0"/>
              <a:t> </a:t>
            </a:r>
            <a:r>
              <a:rPr lang="en-US" dirty="0" err="1"/>
              <a:t>dengan</a:t>
            </a:r>
            <a:r>
              <a:rPr lang="en-US" dirty="0"/>
              <a:t> </a:t>
            </a:r>
            <a:r>
              <a:rPr lang="en-US" dirty="0" err="1"/>
              <a:t>mengunduh</a:t>
            </a:r>
            <a:r>
              <a:rPr lang="en-US" dirty="0"/>
              <a:t> dan </a:t>
            </a:r>
            <a:r>
              <a:rPr lang="en-US" dirty="0" err="1"/>
              <a:t>menjalankan</a:t>
            </a:r>
            <a:r>
              <a:rPr lang="en-US" dirty="0"/>
              <a:t> file </a:t>
            </a:r>
            <a:r>
              <a:rPr lang="en-US" i="1" dirty="0"/>
              <a:t>Web </a:t>
            </a:r>
            <a:r>
              <a:rPr lang="en-US" i="1" dirty="0" err="1"/>
              <a:t>applicatino</a:t>
            </a:r>
            <a:r>
              <a:rPr lang="en-US" i="1" dirty="0"/>
              <a:t> </a:t>
            </a:r>
            <a:r>
              <a:rPr lang="en-US" i="1" dirty="0" err="1"/>
              <a:t>ARchive</a:t>
            </a:r>
            <a:r>
              <a:rPr lang="en-US" i="1" dirty="0"/>
              <a:t> (WAR)</a:t>
            </a:r>
            <a:r>
              <a:rPr lang="en-US" dirty="0"/>
              <a:t>, </a:t>
            </a:r>
            <a:r>
              <a:rPr lang="en-US" dirty="0" err="1"/>
              <a:t>sebuah</a:t>
            </a:r>
            <a:r>
              <a:rPr lang="en-US" dirty="0"/>
              <a:t> </a:t>
            </a:r>
            <a:r>
              <a:rPr lang="en-US" dirty="0" err="1"/>
              <a:t>koleksi</a:t>
            </a:r>
            <a:r>
              <a:rPr lang="en-US" dirty="0"/>
              <a:t> file yang </a:t>
            </a:r>
            <a:r>
              <a:rPr lang="en-US" dirty="0" err="1"/>
              <a:t>sudah</a:t>
            </a:r>
            <a:r>
              <a:rPr lang="en-US" dirty="0"/>
              <a:t> </a:t>
            </a:r>
            <a:r>
              <a:rPr lang="en-US" dirty="0" err="1"/>
              <a:t>lengkap</a:t>
            </a:r>
            <a:r>
              <a:rPr lang="en-US" dirty="0"/>
              <a:t> dan </a:t>
            </a:r>
            <a:r>
              <a:rPr lang="en-US" dirty="0" err="1"/>
              <a:t>tinggal</a:t>
            </a:r>
            <a:r>
              <a:rPr lang="en-US" dirty="0"/>
              <a:t> </a:t>
            </a:r>
            <a:r>
              <a:rPr lang="en-US" dirty="0" err="1"/>
              <a:t>dijalankan</a:t>
            </a:r>
            <a:r>
              <a:rPr lang="en-US" dirty="0"/>
              <a:t> </a:t>
            </a:r>
            <a:r>
              <a:rPr lang="en-US" dirty="0" err="1"/>
              <a:t>disebuah</a:t>
            </a:r>
            <a:r>
              <a:rPr lang="en-US" dirty="0"/>
              <a:t> server.</a:t>
            </a:r>
          </a:p>
          <a:p>
            <a:pPr>
              <a:buNone/>
            </a:pPr>
            <a:endParaRPr lang="en-US" b="1" dirty="0"/>
          </a:p>
          <a:p>
            <a:endParaRPr lang="en-US" dirty="0"/>
          </a:p>
        </p:txBody>
      </p:sp>
    </p:spTree>
    <p:extLst>
      <p:ext uri="{BB962C8B-B14F-4D97-AF65-F5344CB8AC3E}">
        <p14:creationId xmlns:p14="http://schemas.microsoft.com/office/powerpoint/2010/main" val="1482336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Jenkins</a:t>
            </a:r>
          </a:p>
        </p:txBody>
      </p:sp>
      <p:sp>
        <p:nvSpPr>
          <p:cNvPr id="3" name="Content Placeholder 2"/>
          <p:cNvSpPr>
            <a:spLocks noGrp="1"/>
          </p:cNvSpPr>
          <p:nvPr>
            <p:ph idx="1"/>
          </p:nvPr>
        </p:nvSpPr>
        <p:spPr/>
        <p:txBody>
          <a:bodyPr/>
          <a:lstStyle/>
          <a:p>
            <a:r>
              <a:rPr lang="en-US" dirty="0"/>
              <a:t>s</a:t>
            </a:r>
            <a:r>
              <a:rPr lang="en-ID" dirty="0"/>
              <a:t>udo apt install openjdk-8-jdk</a:t>
            </a:r>
            <a:endParaRPr lang="en-US" dirty="0"/>
          </a:p>
          <a:p>
            <a:r>
              <a:rPr lang="en-ID" dirty="0" err="1"/>
              <a:t>wget</a:t>
            </a:r>
            <a:r>
              <a:rPr lang="en-ID" dirty="0"/>
              <a:t> -q -O - https://</a:t>
            </a:r>
            <a:r>
              <a:rPr lang="en-ID" dirty="0" err="1"/>
              <a:t>pkg.jenkins.io</a:t>
            </a:r>
            <a:r>
              <a:rPr lang="en-ID" dirty="0"/>
              <a:t>/</a:t>
            </a:r>
            <a:r>
              <a:rPr lang="en-ID" dirty="0" err="1"/>
              <a:t>debian</a:t>
            </a:r>
            <a:r>
              <a:rPr lang="en-ID" dirty="0"/>
              <a:t>/</a:t>
            </a:r>
            <a:r>
              <a:rPr lang="en-ID" dirty="0" err="1"/>
              <a:t>jenkins-ci.org.key</a:t>
            </a:r>
            <a:r>
              <a:rPr lang="en-ID" dirty="0"/>
              <a:t> | </a:t>
            </a:r>
            <a:r>
              <a:rPr lang="en-ID" dirty="0" err="1"/>
              <a:t>sudo</a:t>
            </a:r>
            <a:r>
              <a:rPr lang="en-ID" dirty="0"/>
              <a:t> apt-key add –</a:t>
            </a:r>
          </a:p>
          <a:p>
            <a:r>
              <a:rPr lang="en-ID" dirty="0"/>
              <a:t>echo deb https://</a:t>
            </a:r>
            <a:r>
              <a:rPr lang="en-ID" dirty="0" err="1"/>
              <a:t>pkg.jenkins.io</a:t>
            </a:r>
            <a:r>
              <a:rPr lang="en-ID" dirty="0"/>
              <a:t>/</a:t>
            </a:r>
            <a:r>
              <a:rPr lang="en-ID" dirty="0" err="1"/>
              <a:t>debian</a:t>
            </a:r>
            <a:r>
              <a:rPr lang="en-ID" dirty="0"/>
              <a:t>-stable binary/ | </a:t>
            </a:r>
            <a:r>
              <a:rPr lang="en-ID" dirty="0" err="1"/>
              <a:t>sudo</a:t>
            </a:r>
            <a:r>
              <a:rPr lang="en-ID" dirty="0"/>
              <a:t> tee /etc/apt/</a:t>
            </a:r>
            <a:r>
              <a:rPr lang="en-ID" dirty="0" err="1"/>
              <a:t>sources.list.d</a:t>
            </a:r>
            <a:r>
              <a:rPr lang="en-ID" dirty="0"/>
              <a:t>/</a:t>
            </a:r>
            <a:r>
              <a:rPr lang="en-ID" dirty="0" err="1"/>
              <a:t>jenkins.list</a:t>
            </a:r>
            <a:endParaRPr lang="en-US" dirty="0"/>
          </a:p>
          <a:p>
            <a:r>
              <a:rPr lang="en-US" dirty="0" err="1"/>
              <a:t>sudo</a:t>
            </a:r>
            <a:r>
              <a:rPr lang="en-US" dirty="0"/>
              <a:t> apt-get update</a:t>
            </a:r>
          </a:p>
          <a:p>
            <a:r>
              <a:rPr lang="en-US" dirty="0" err="1"/>
              <a:t>sudo</a:t>
            </a:r>
            <a:r>
              <a:rPr lang="en-US" dirty="0"/>
              <a:t> apt-get install </a:t>
            </a:r>
            <a:r>
              <a:rPr lang="en-US" dirty="0" err="1"/>
              <a:t>jenkins</a:t>
            </a:r>
            <a:endParaRPr lang="en-US" dirty="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9B9C-23B6-7645-869A-0EF495BDBFE4}"/>
              </a:ext>
            </a:extLst>
          </p:cNvPr>
          <p:cNvSpPr>
            <a:spLocks noGrp="1"/>
          </p:cNvSpPr>
          <p:nvPr>
            <p:ph type="title"/>
          </p:nvPr>
        </p:nvSpPr>
        <p:spPr/>
        <p:txBody>
          <a:bodyPr/>
          <a:lstStyle/>
          <a:p>
            <a:r>
              <a:rPr lang="en-US" dirty="0"/>
              <a:t>CHECKING JENKINS</a:t>
            </a:r>
          </a:p>
        </p:txBody>
      </p:sp>
      <p:pic>
        <p:nvPicPr>
          <p:cNvPr id="5" name="Content Placeholder 4">
            <a:extLst>
              <a:ext uri="{FF2B5EF4-FFF2-40B4-BE49-F238E27FC236}">
                <a16:creationId xmlns:a16="http://schemas.microsoft.com/office/drawing/2014/main" id="{FB567340-1FCB-FF42-928D-301933393521}"/>
              </a:ext>
            </a:extLst>
          </p:cNvPr>
          <p:cNvPicPr>
            <a:picLocks noGrp="1" noChangeAspect="1"/>
          </p:cNvPicPr>
          <p:nvPr>
            <p:ph idx="1"/>
          </p:nvPr>
        </p:nvPicPr>
        <p:blipFill rotWithShape="1">
          <a:blip r:embed="rId2"/>
          <a:srcRect l="1" t="-664" r="44684" b="63832"/>
          <a:stretch/>
        </p:blipFill>
        <p:spPr>
          <a:xfrm>
            <a:off x="1283978" y="2093976"/>
            <a:ext cx="8975490" cy="3735324"/>
          </a:xfrm>
        </p:spPr>
      </p:pic>
    </p:spTree>
    <p:extLst>
      <p:ext uri="{BB962C8B-B14F-4D97-AF65-F5344CB8AC3E}">
        <p14:creationId xmlns:p14="http://schemas.microsoft.com/office/powerpoint/2010/main" val="2423160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EA1D-481E-974F-8EB9-7A5953490B74}"/>
              </a:ext>
            </a:extLst>
          </p:cNvPr>
          <p:cNvSpPr>
            <a:spLocks noGrp="1"/>
          </p:cNvSpPr>
          <p:nvPr>
            <p:ph type="title"/>
          </p:nvPr>
        </p:nvSpPr>
        <p:spPr/>
        <p:txBody>
          <a:bodyPr/>
          <a:lstStyle/>
          <a:p>
            <a:r>
              <a:rPr lang="en-US" dirty="0" err="1"/>
              <a:t>uNLOCK</a:t>
            </a:r>
            <a:r>
              <a:rPr lang="en-US" dirty="0"/>
              <a:t> </a:t>
            </a:r>
            <a:r>
              <a:rPr lang="en-US" dirty="0" err="1"/>
              <a:t>jENKINS</a:t>
            </a:r>
            <a:endParaRPr lang="en-US" dirty="0"/>
          </a:p>
        </p:txBody>
      </p:sp>
      <p:pic>
        <p:nvPicPr>
          <p:cNvPr id="5" name="Content Placeholder 4" descr="Graphical user interface, text&#10;&#10;Description automatically generated">
            <a:extLst>
              <a:ext uri="{FF2B5EF4-FFF2-40B4-BE49-F238E27FC236}">
                <a16:creationId xmlns:a16="http://schemas.microsoft.com/office/drawing/2014/main" id="{FA54716A-D10E-C144-A5A0-EE11670DA6EA}"/>
              </a:ext>
            </a:extLst>
          </p:cNvPr>
          <p:cNvPicPr>
            <a:picLocks noGrp="1" noChangeAspect="1"/>
          </p:cNvPicPr>
          <p:nvPr>
            <p:ph idx="1"/>
          </p:nvPr>
        </p:nvPicPr>
        <p:blipFill rotWithShape="1">
          <a:blip r:embed="rId2"/>
          <a:srcRect l="8367" t="6544" r="11182"/>
          <a:stretch/>
        </p:blipFill>
        <p:spPr>
          <a:xfrm>
            <a:off x="3400425" y="2386012"/>
            <a:ext cx="5214938" cy="3786187"/>
          </a:xfrm>
        </p:spPr>
      </p:pic>
    </p:spTree>
    <p:extLst>
      <p:ext uri="{BB962C8B-B14F-4D97-AF65-F5344CB8AC3E}">
        <p14:creationId xmlns:p14="http://schemas.microsoft.com/office/powerpoint/2010/main" val="66899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6E489-BA1E-314C-AA9F-FB154A128D14}"/>
              </a:ext>
            </a:extLst>
          </p:cNvPr>
          <p:cNvSpPr>
            <a:spLocks noGrp="1"/>
          </p:cNvSpPr>
          <p:nvPr>
            <p:ph type="title"/>
          </p:nvPr>
        </p:nvSpPr>
        <p:spPr>
          <a:xfrm>
            <a:off x="8156350" y="484632"/>
            <a:ext cx="3544035" cy="1609344"/>
          </a:xfrm>
          <a:ln>
            <a:noFill/>
          </a:ln>
        </p:spPr>
        <p:txBody>
          <a:bodyPr>
            <a:normAutofit/>
          </a:bodyPr>
          <a:lstStyle/>
          <a:p>
            <a:r>
              <a:rPr lang="en-US" sz="3200"/>
              <a:t>iNSTALLING PLUGIN ON JENKINS</a:t>
            </a:r>
          </a:p>
        </p:txBody>
      </p:sp>
      <p:pic>
        <p:nvPicPr>
          <p:cNvPr id="5" name="Content Placeholder 4" descr="Graphical user interface&#10;&#10;Description automatically generated">
            <a:extLst>
              <a:ext uri="{FF2B5EF4-FFF2-40B4-BE49-F238E27FC236}">
                <a16:creationId xmlns:a16="http://schemas.microsoft.com/office/drawing/2014/main" id="{FC5A0313-FEF7-F947-A1D7-D4CC9E403A9E}"/>
              </a:ext>
            </a:extLst>
          </p:cNvPr>
          <p:cNvPicPr>
            <a:picLocks noChangeAspect="1"/>
          </p:cNvPicPr>
          <p:nvPr/>
        </p:nvPicPr>
        <p:blipFill rotWithShape="1">
          <a:blip r:embed="rId4"/>
          <a:srcRect l="211" t="7956" r="13166" b="2116"/>
          <a:stretch/>
        </p:blipFill>
        <p:spPr>
          <a:xfrm>
            <a:off x="633999" y="1283421"/>
            <a:ext cx="6882269" cy="4301418"/>
          </a:xfrm>
          <a:prstGeom prst="rect">
            <a:avLst/>
          </a:prstGeom>
        </p:spPr>
      </p:pic>
      <p:sp>
        <p:nvSpPr>
          <p:cNvPr id="9" name="Content Placeholder 8">
            <a:extLst>
              <a:ext uri="{FF2B5EF4-FFF2-40B4-BE49-F238E27FC236}">
                <a16:creationId xmlns:a16="http://schemas.microsoft.com/office/drawing/2014/main" id="{6556E891-B6BE-4B09-AC8C-2A97DC937072}"/>
              </a:ext>
            </a:extLst>
          </p:cNvPr>
          <p:cNvSpPr>
            <a:spLocks noGrp="1"/>
          </p:cNvSpPr>
          <p:nvPr>
            <p:ph idx="1"/>
          </p:nvPr>
        </p:nvSpPr>
        <p:spPr>
          <a:xfrm>
            <a:off x="8156351" y="2121408"/>
            <a:ext cx="3544034" cy="4050792"/>
          </a:xfrm>
        </p:spPr>
        <p:txBody>
          <a:bodyPr>
            <a:normAutofit/>
          </a:bodyPr>
          <a:lstStyle/>
          <a:p>
            <a:endParaRPr lang="en-US" sz="1600"/>
          </a:p>
        </p:txBody>
      </p:sp>
      <p:grpSp>
        <p:nvGrpSpPr>
          <p:cNvPr id="14" name="Group 1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11970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9" name="Oval 18">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20" name="Oval 19">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2" name="Rectangle 21">
            <a:extLst>
              <a:ext uri="{FF2B5EF4-FFF2-40B4-BE49-F238E27FC236}">
                <a16:creationId xmlns:a16="http://schemas.microsoft.com/office/drawing/2014/main" id="{0E2D3DCD-4716-40AA-90C0-6F2F9F116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Graphical user interface, text&#10;&#10;Description automatically generated">
            <a:extLst>
              <a:ext uri="{FF2B5EF4-FFF2-40B4-BE49-F238E27FC236}">
                <a16:creationId xmlns:a16="http://schemas.microsoft.com/office/drawing/2014/main" id="{146D84C3-29CF-FA4B-810F-4E6DF06F8ECC}"/>
              </a:ext>
            </a:extLst>
          </p:cNvPr>
          <p:cNvPicPr>
            <a:picLocks noChangeAspect="1"/>
          </p:cNvPicPr>
          <p:nvPr/>
        </p:nvPicPr>
        <p:blipFill rotWithShape="1">
          <a:blip r:embed="rId6"/>
          <a:srcRect t="7899" r="9091" b="129"/>
          <a:stretch/>
        </p:blipFill>
        <p:spPr>
          <a:xfrm>
            <a:off x="20" y="-128588"/>
            <a:ext cx="12191980" cy="6986587"/>
          </a:xfrm>
          <a:prstGeom prst="rect">
            <a:avLst/>
          </a:prstGeom>
        </p:spPr>
      </p:pic>
      <p:sp>
        <p:nvSpPr>
          <p:cNvPr id="24" name="Rectangle 23">
            <a:extLst>
              <a:ext uri="{FF2B5EF4-FFF2-40B4-BE49-F238E27FC236}">
                <a16:creationId xmlns:a16="http://schemas.microsoft.com/office/drawing/2014/main" id="{037BACED-9574-4AAE-9D04-510030835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79D18-C67F-2A4A-A945-60140E8B5F1A}"/>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7400" dirty="0">
                <a:blipFill dpi="0" rotWithShape="1">
                  <a:blip r:embed="rId4"/>
                  <a:srcRect/>
                  <a:tile tx="6350" ty="-127000" sx="65000" sy="64000" flip="none" algn="tl"/>
                </a:blipFill>
              </a:rPr>
              <a:t>Dashboard JENKINS</a:t>
            </a:r>
          </a:p>
        </p:txBody>
      </p:sp>
      <p:grpSp>
        <p:nvGrpSpPr>
          <p:cNvPr id="26" name="Group 25">
            <a:extLst>
              <a:ext uri="{FF2B5EF4-FFF2-40B4-BE49-F238E27FC236}">
                <a16:creationId xmlns:a16="http://schemas.microsoft.com/office/drawing/2014/main" id="{FA08BC01-A289-44B6-9133-2814052F9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27" name="Oval 26">
              <a:extLst>
                <a:ext uri="{FF2B5EF4-FFF2-40B4-BE49-F238E27FC236}">
                  <a16:creationId xmlns:a16="http://schemas.microsoft.com/office/drawing/2014/main" id="{A9CD65F9-B9FF-4981-AB43-F25748584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782EC907-6C80-4890-9ECB-3019DBC4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487062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10200" y="685801"/>
            <a:ext cx="4572000" cy="1470025"/>
          </a:xfrm>
        </p:spPr>
        <p:txBody>
          <a:bodyPr>
            <a:normAutofit fontScale="90000"/>
          </a:bodyPr>
          <a:lstStyle/>
          <a:p>
            <a:r>
              <a:rPr lang="en-US" dirty="0" err="1"/>
              <a:t>Devops</a:t>
            </a:r>
            <a:r>
              <a:rPr lang="en-US" dirty="0"/>
              <a:t> Culture</a:t>
            </a:r>
          </a:p>
        </p:txBody>
      </p:sp>
      <p:pic>
        <p:nvPicPr>
          <p:cNvPr id="4" name="Picture 3" descr="devops.png"/>
          <p:cNvPicPr>
            <a:picLocks noChangeAspect="1"/>
          </p:cNvPicPr>
          <p:nvPr/>
        </p:nvPicPr>
        <p:blipFill>
          <a:blip r:embed="rId2" cstate="print"/>
          <a:stretch>
            <a:fillRect/>
          </a:stretch>
        </p:blipFill>
        <p:spPr>
          <a:xfrm>
            <a:off x="972274" y="791901"/>
            <a:ext cx="4437926" cy="3197200"/>
          </a:xfrm>
          <a:prstGeom prst="rect">
            <a:avLst/>
          </a:prstGeom>
        </p:spPr>
      </p:pic>
      <p:sp>
        <p:nvSpPr>
          <p:cNvPr id="5" name="Content Placeholder 2">
            <a:extLst>
              <a:ext uri="{FF2B5EF4-FFF2-40B4-BE49-F238E27FC236}">
                <a16:creationId xmlns:a16="http://schemas.microsoft.com/office/drawing/2014/main" id="{36127D4B-77C3-B442-B0AF-A77F7D8F662C}"/>
              </a:ext>
            </a:extLst>
          </p:cNvPr>
          <p:cNvSpPr txBox="1">
            <a:spLocks/>
          </p:cNvSpPr>
          <p:nvPr/>
        </p:nvSpPr>
        <p:spPr>
          <a:xfrm>
            <a:off x="811193" y="4507045"/>
            <a:ext cx="8229600" cy="1825271"/>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dirty="0" err="1"/>
              <a:t>Pengertian</a:t>
            </a:r>
            <a:r>
              <a:rPr lang="en-US" dirty="0"/>
              <a:t> DevOps di </a:t>
            </a:r>
            <a:r>
              <a:rPr lang="en-US" dirty="0" err="1"/>
              <a:t>dalam</a:t>
            </a:r>
            <a:r>
              <a:rPr lang="en-US" dirty="0"/>
              <a:t> dunia </a:t>
            </a:r>
            <a:r>
              <a:rPr lang="en-US" dirty="0" err="1"/>
              <a:t>teknologi</a:t>
            </a:r>
            <a:r>
              <a:rPr lang="en-US" dirty="0"/>
              <a:t> </a:t>
            </a:r>
            <a:r>
              <a:rPr lang="en-US" dirty="0" err="1"/>
              <a:t>informasi</a:t>
            </a:r>
            <a:r>
              <a:rPr lang="en-US" dirty="0"/>
              <a:t> </a:t>
            </a:r>
            <a:r>
              <a:rPr lang="en-US" dirty="0" err="1"/>
              <a:t>merupakan</a:t>
            </a:r>
            <a:r>
              <a:rPr lang="en-US" dirty="0"/>
              <a:t> </a:t>
            </a:r>
            <a:r>
              <a:rPr lang="en-US" dirty="0" err="1"/>
              <a:t>pengembangan</a:t>
            </a:r>
            <a:r>
              <a:rPr lang="en-US" dirty="0"/>
              <a:t> </a:t>
            </a:r>
            <a:r>
              <a:rPr lang="en-US" dirty="0" err="1"/>
              <a:t>perangkat</a:t>
            </a:r>
            <a:r>
              <a:rPr lang="en-US" dirty="0"/>
              <a:t> </a:t>
            </a:r>
            <a:r>
              <a:rPr lang="en-US" dirty="0" err="1"/>
              <a:t>lunak</a:t>
            </a:r>
            <a:r>
              <a:rPr lang="en-US" dirty="0"/>
              <a:t> </a:t>
            </a:r>
            <a:r>
              <a:rPr lang="en-US" dirty="0" err="1"/>
              <a:t>serta</a:t>
            </a:r>
            <a:r>
              <a:rPr lang="en-US" dirty="0"/>
              <a:t> </a:t>
            </a:r>
            <a:r>
              <a:rPr lang="en-US" dirty="0" err="1"/>
              <a:t>metode</a:t>
            </a:r>
            <a:r>
              <a:rPr lang="en-US" dirty="0"/>
              <a:t> </a:t>
            </a:r>
            <a:r>
              <a:rPr lang="en-US" dirty="0" err="1"/>
              <a:t>pengiriman</a:t>
            </a:r>
            <a:r>
              <a:rPr lang="en-US" dirty="0"/>
              <a:t> </a:t>
            </a:r>
            <a:r>
              <a:rPr lang="en-US" dirty="0" err="1"/>
              <a:t>aplikasi</a:t>
            </a:r>
            <a:r>
              <a:rPr lang="en-US" dirty="0"/>
              <a:t> </a:t>
            </a:r>
            <a:r>
              <a:rPr lang="en-US" dirty="0" err="1"/>
              <a:t>dengan</a:t>
            </a:r>
            <a:r>
              <a:rPr lang="en-US" dirty="0"/>
              <a:t> </a:t>
            </a:r>
            <a:r>
              <a:rPr lang="en-US" dirty="0" err="1"/>
              <a:t>cara</a:t>
            </a:r>
            <a:r>
              <a:rPr lang="en-US" dirty="0"/>
              <a:t> </a:t>
            </a:r>
            <a:r>
              <a:rPr lang="en-US" dirty="0" err="1"/>
              <a:t>pendekatan</a:t>
            </a:r>
            <a:r>
              <a:rPr lang="en-US" dirty="0"/>
              <a:t> </a:t>
            </a:r>
            <a:r>
              <a:rPr lang="en-US" dirty="0" err="1"/>
              <a:t>kolaboratif</a:t>
            </a:r>
            <a:r>
              <a:rPr lang="en-US" dirty="0"/>
              <a:t> </a:t>
            </a:r>
            <a:r>
              <a:rPr lang="en-US" dirty="0" err="1"/>
              <a:t>serta</a:t>
            </a:r>
            <a:r>
              <a:rPr lang="en-US" dirty="0"/>
              <a:t> </a:t>
            </a:r>
            <a:r>
              <a:rPr lang="en-US" dirty="0" err="1"/>
              <a:t>terpadu</a:t>
            </a:r>
            <a:r>
              <a:rPr lang="en-US" dirty="0"/>
              <a:t> </a:t>
            </a:r>
            <a:r>
              <a:rPr lang="en-US" dirty="0" err="1"/>
              <a:t>antara</a:t>
            </a:r>
            <a:r>
              <a:rPr lang="en-US" dirty="0"/>
              <a:t> </a:t>
            </a:r>
            <a:r>
              <a:rPr lang="en-US" dirty="0" err="1"/>
              <a:t>bagian</a:t>
            </a:r>
            <a:r>
              <a:rPr lang="en-US" dirty="0"/>
              <a:t> </a:t>
            </a:r>
            <a:r>
              <a:rPr lang="en-US" dirty="0" err="1"/>
              <a:t>pengembangan</a:t>
            </a:r>
            <a:r>
              <a:rPr lang="en-US" dirty="0"/>
              <a:t> </a:t>
            </a:r>
            <a:r>
              <a:rPr lang="en-US" dirty="0" err="1"/>
              <a:t>aplikasi</a:t>
            </a:r>
            <a:r>
              <a:rPr lang="en-US" dirty="0"/>
              <a:t> (Dev) </a:t>
            </a:r>
            <a:r>
              <a:rPr lang="en-US" dirty="0" err="1"/>
              <a:t>serta</a:t>
            </a:r>
            <a:r>
              <a:rPr lang="en-US" dirty="0"/>
              <a:t> </a:t>
            </a:r>
            <a:r>
              <a:rPr lang="en-US" dirty="0" err="1"/>
              <a:t>bagian</a:t>
            </a:r>
            <a:r>
              <a:rPr lang="en-US" dirty="0"/>
              <a:t> </a:t>
            </a:r>
            <a:r>
              <a:rPr lang="en-US" dirty="0" err="1"/>
              <a:t>operasi</a:t>
            </a:r>
            <a:r>
              <a:rPr lang="en-US" dirty="0"/>
              <a:t> </a:t>
            </a:r>
            <a:r>
              <a:rPr lang="en-US" dirty="0" err="1"/>
              <a:t>aplikasi</a:t>
            </a:r>
            <a:r>
              <a:rPr lang="en-US" dirty="0"/>
              <a:t> (Ops). DevOps </a:t>
            </a:r>
            <a:r>
              <a:rPr lang="en-US" dirty="0" err="1"/>
              <a:t>bertujuan</a:t>
            </a:r>
            <a:r>
              <a:rPr lang="en-US" dirty="0"/>
              <a:t> </a:t>
            </a:r>
            <a:r>
              <a:rPr lang="en-US" dirty="0" err="1"/>
              <a:t>untuk</a:t>
            </a:r>
            <a:r>
              <a:rPr lang="en-US" dirty="0"/>
              <a:t> </a:t>
            </a:r>
            <a:r>
              <a:rPr lang="en-US" dirty="0" err="1"/>
              <a:t>membangun</a:t>
            </a:r>
            <a:r>
              <a:rPr lang="en-US" dirty="0"/>
              <a:t> </a:t>
            </a:r>
            <a:r>
              <a:rPr lang="en-US" dirty="0" err="1"/>
              <a:t>serta</a:t>
            </a:r>
            <a:r>
              <a:rPr lang="en-US" dirty="0"/>
              <a:t> </a:t>
            </a:r>
            <a:r>
              <a:rPr lang="en-US" dirty="0" err="1"/>
              <a:t>mengembangkan</a:t>
            </a:r>
            <a:r>
              <a:rPr lang="en-US" dirty="0"/>
              <a:t> </a:t>
            </a:r>
            <a:r>
              <a:rPr lang="en-US" dirty="0" err="1"/>
              <a:t>aplikasi</a:t>
            </a:r>
            <a:r>
              <a:rPr lang="en-US" dirty="0"/>
              <a:t> </a:t>
            </a:r>
            <a:r>
              <a:rPr lang="en-US" dirty="0" err="1"/>
              <a:t>secara</a:t>
            </a:r>
            <a:r>
              <a:rPr lang="en-US" dirty="0"/>
              <a:t> </a:t>
            </a:r>
            <a:r>
              <a:rPr lang="en-US" dirty="0" err="1"/>
              <a:t>lebih</a:t>
            </a:r>
            <a:r>
              <a:rPr lang="en-US" dirty="0"/>
              <a:t> </a:t>
            </a:r>
            <a:r>
              <a:rPr lang="en-US" dirty="0" err="1"/>
              <a:t>cepat.q</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BCDF-D901-5A46-ABF6-BA0C07BE62E8}"/>
              </a:ext>
            </a:extLst>
          </p:cNvPr>
          <p:cNvSpPr>
            <a:spLocks noGrp="1"/>
          </p:cNvSpPr>
          <p:nvPr>
            <p:ph type="title"/>
          </p:nvPr>
        </p:nvSpPr>
        <p:spPr/>
        <p:txBody>
          <a:bodyPr/>
          <a:lstStyle/>
          <a:p>
            <a:r>
              <a:rPr lang="en-US" dirty="0"/>
              <a:t>Changes port </a:t>
            </a:r>
            <a:r>
              <a:rPr lang="en-US" dirty="0" err="1"/>
              <a:t>jenkins</a:t>
            </a:r>
            <a:endParaRPr lang="en-US" dirty="0"/>
          </a:p>
        </p:txBody>
      </p:sp>
      <p:sp>
        <p:nvSpPr>
          <p:cNvPr id="3" name="Content Placeholder 2">
            <a:extLst>
              <a:ext uri="{FF2B5EF4-FFF2-40B4-BE49-F238E27FC236}">
                <a16:creationId xmlns:a16="http://schemas.microsoft.com/office/drawing/2014/main" id="{91C052BD-656F-7B44-837B-C25961E88C8F}"/>
              </a:ext>
            </a:extLst>
          </p:cNvPr>
          <p:cNvSpPr>
            <a:spLocks noGrp="1"/>
          </p:cNvSpPr>
          <p:nvPr>
            <p:ph idx="1"/>
          </p:nvPr>
        </p:nvSpPr>
        <p:spPr/>
        <p:txBody>
          <a:bodyPr/>
          <a:lstStyle/>
          <a:p>
            <a:r>
              <a:rPr lang="en-ID" dirty="0" err="1"/>
              <a:t>sudo</a:t>
            </a:r>
            <a:r>
              <a:rPr lang="en-ID" dirty="0"/>
              <a:t> nano /etc/default/Jenkins</a:t>
            </a:r>
          </a:p>
          <a:p>
            <a:r>
              <a:rPr lang="en-ID" dirty="0" err="1"/>
              <a:t>http_port</a:t>
            </a:r>
            <a:r>
              <a:rPr lang="en-ID" dirty="0"/>
              <a:t> = </a:t>
            </a:r>
            <a:r>
              <a:rPr lang="en-ID" u="sng" dirty="0">
                <a:solidFill>
                  <a:schemeClr val="accent1"/>
                </a:solidFill>
              </a:rPr>
              <a:t>8089</a:t>
            </a:r>
          </a:p>
          <a:p>
            <a:r>
              <a:rPr lang="en-ID" dirty="0" err="1"/>
              <a:t>sudo</a:t>
            </a:r>
            <a:r>
              <a:rPr lang="en-ID" dirty="0"/>
              <a:t> service </a:t>
            </a:r>
            <a:r>
              <a:rPr lang="en-ID" dirty="0" err="1"/>
              <a:t>jenkins</a:t>
            </a:r>
            <a:r>
              <a:rPr lang="en-ID" dirty="0"/>
              <a:t> restart</a:t>
            </a:r>
            <a:endParaRPr lang="en-US" dirty="0"/>
          </a:p>
        </p:txBody>
      </p:sp>
    </p:spTree>
    <p:extLst>
      <p:ext uri="{BB962C8B-B14F-4D97-AF65-F5344CB8AC3E}">
        <p14:creationId xmlns:p14="http://schemas.microsoft.com/office/powerpoint/2010/main" val="1367939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203F-B8A9-6945-93E1-DBB493E2F7AF}"/>
              </a:ext>
            </a:extLst>
          </p:cNvPr>
          <p:cNvSpPr>
            <a:spLocks noGrp="1"/>
          </p:cNvSpPr>
          <p:nvPr>
            <p:ph type="title"/>
          </p:nvPr>
        </p:nvSpPr>
        <p:spPr>
          <a:xfrm>
            <a:off x="8156350" y="484632"/>
            <a:ext cx="3544035" cy="1609344"/>
          </a:xfrm>
          <a:ln>
            <a:noFill/>
          </a:ln>
        </p:spPr>
        <p:txBody>
          <a:bodyPr>
            <a:normAutofit/>
          </a:bodyPr>
          <a:lstStyle/>
          <a:p>
            <a:r>
              <a:rPr lang="en-US" sz="3200"/>
              <a:t>Setup project ON JENKINS</a:t>
            </a:r>
            <a:endParaRPr lang="en-US" sz="3200" dirty="0"/>
          </a:p>
        </p:txBody>
      </p:sp>
      <p:pic>
        <p:nvPicPr>
          <p:cNvPr id="5" name="Content Placeholder 4" descr="Graphical user interface, text&#10;&#10;Description automatically generated">
            <a:extLst>
              <a:ext uri="{FF2B5EF4-FFF2-40B4-BE49-F238E27FC236}">
                <a16:creationId xmlns:a16="http://schemas.microsoft.com/office/drawing/2014/main" id="{CC591D6A-BC27-8C4A-9D75-87506FAF9B84}"/>
              </a:ext>
            </a:extLst>
          </p:cNvPr>
          <p:cNvPicPr>
            <a:picLocks noChangeAspect="1"/>
          </p:cNvPicPr>
          <p:nvPr/>
        </p:nvPicPr>
        <p:blipFill rotWithShape="1">
          <a:blip r:embed="rId2"/>
          <a:srcRect l="2000" t="7696" r="5205" b="1292"/>
          <a:stretch/>
        </p:blipFill>
        <p:spPr>
          <a:xfrm>
            <a:off x="771525" y="1614488"/>
            <a:ext cx="6386513" cy="3914776"/>
          </a:xfrm>
          <a:prstGeom prst="rect">
            <a:avLst/>
          </a:prstGeom>
        </p:spPr>
      </p:pic>
      <p:pic>
        <p:nvPicPr>
          <p:cNvPr id="7" name="Content Placeholder 6" descr="Graphical user interface, text&#10;&#10;Description automatically generated">
            <a:extLst>
              <a:ext uri="{FF2B5EF4-FFF2-40B4-BE49-F238E27FC236}">
                <a16:creationId xmlns:a16="http://schemas.microsoft.com/office/drawing/2014/main" id="{56DE7E93-11C0-5B4C-9A72-CB5DBBCE1D59}"/>
              </a:ext>
            </a:extLst>
          </p:cNvPr>
          <p:cNvPicPr>
            <a:picLocks noGrp="1" noChangeAspect="1"/>
          </p:cNvPicPr>
          <p:nvPr>
            <p:ph idx="1"/>
          </p:nvPr>
        </p:nvPicPr>
        <p:blipFill>
          <a:blip r:embed="rId3"/>
          <a:stretch>
            <a:fillRect/>
          </a:stretch>
        </p:blipFill>
        <p:spPr>
          <a:xfrm>
            <a:off x="7996441" y="2137215"/>
            <a:ext cx="4035425" cy="3130662"/>
          </a:xfrm>
        </p:spPr>
      </p:pic>
    </p:spTree>
    <p:extLst>
      <p:ext uri="{BB962C8B-B14F-4D97-AF65-F5344CB8AC3E}">
        <p14:creationId xmlns:p14="http://schemas.microsoft.com/office/powerpoint/2010/main" val="3230540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C1E0-3DC7-3847-A553-33CA793382FE}"/>
              </a:ext>
            </a:extLst>
          </p:cNvPr>
          <p:cNvSpPr>
            <a:spLocks noGrp="1"/>
          </p:cNvSpPr>
          <p:nvPr>
            <p:ph type="title"/>
          </p:nvPr>
        </p:nvSpPr>
        <p:spPr/>
        <p:txBody>
          <a:bodyPr/>
          <a:lstStyle/>
          <a:p>
            <a:r>
              <a:rPr lang="en-US" dirty="0"/>
              <a:t>CI/CD &amp; DEPLOY SERVICES KE SWARM CLUSTER</a:t>
            </a:r>
          </a:p>
        </p:txBody>
      </p:sp>
      <p:pic>
        <p:nvPicPr>
          <p:cNvPr id="5" name="Content Placeholder 4" descr="Graphical user interface, text&#10;&#10;Description automatically generated">
            <a:extLst>
              <a:ext uri="{FF2B5EF4-FFF2-40B4-BE49-F238E27FC236}">
                <a16:creationId xmlns:a16="http://schemas.microsoft.com/office/drawing/2014/main" id="{AF5EFE7F-F532-8940-AD7A-10A512B0ADE9}"/>
              </a:ext>
            </a:extLst>
          </p:cNvPr>
          <p:cNvPicPr>
            <a:picLocks noGrp="1" noChangeAspect="1"/>
          </p:cNvPicPr>
          <p:nvPr>
            <p:ph idx="1"/>
          </p:nvPr>
        </p:nvPicPr>
        <p:blipFill>
          <a:blip r:embed="rId2"/>
          <a:stretch>
            <a:fillRect/>
          </a:stretch>
        </p:blipFill>
        <p:spPr>
          <a:xfrm>
            <a:off x="1069848" y="2120900"/>
            <a:ext cx="10174415" cy="4051300"/>
          </a:xfrm>
        </p:spPr>
      </p:pic>
    </p:spTree>
    <p:extLst>
      <p:ext uri="{BB962C8B-B14F-4D97-AF65-F5344CB8AC3E}">
        <p14:creationId xmlns:p14="http://schemas.microsoft.com/office/powerpoint/2010/main" val="2154737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AFF91-0E94-5D4A-8796-18C9C72B2532}"/>
              </a:ext>
            </a:extLst>
          </p:cNvPr>
          <p:cNvSpPr>
            <a:spLocks noGrp="1"/>
          </p:cNvSpPr>
          <p:nvPr>
            <p:ph type="title"/>
          </p:nvPr>
        </p:nvSpPr>
        <p:spPr/>
        <p:txBody>
          <a:bodyPr/>
          <a:lstStyle/>
          <a:p>
            <a:r>
              <a:rPr lang="en-US" dirty="0"/>
              <a:t>DEVELOPER PUSH CODE TO GITHUB</a:t>
            </a:r>
          </a:p>
        </p:txBody>
      </p:sp>
      <p:pic>
        <p:nvPicPr>
          <p:cNvPr id="7" name="Content Placeholder 6">
            <a:extLst>
              <a:ext uri="{FF2B5EF4-FFF2-40B4-BE49-F238E27FC236}">
                <a16:creationId xmlns:a16="http://schemas.microsoft.com/office/drawing/2014/main" id="{C56F04E6-5FAB-0644-9FC8-C8D548B5943C}"/>
              </a:ext>
            </a:extLst>
          </p:cNvPr>
          <p:cNvPicPr>
            <a:picLocks noGrp="1" noChangeAspect="1"/>
          </p:cNvPicPr>
          <p:nvPr>
            <p:ph idx="1"/>
          </p:nvPr>
        </p:nvPicPr>
        <p:blipFill>
          <a:blip r:embed="rId2"/>
          <a:stretch>
            <a:fillRect/>
          </a:stretch>
        </p:blipFill>
        <p:spPr>
          <a:xfrm>
            <a:off x="828674" y="2120900"/>
            <a:ext cx="10501313" cy="4051300"/>
          </a:xfrm>
        </p:spPr>
      </p:pic>
    </p:spTree>
    <p:extLst>
      <p:ext uri="{BB962C8B-B14F-4D97-AF65-F5344CB8AC3E}">
        <p14:creationId xmlns:p14="http://schemas.microsoft.com/office/powerpoint/2010/main" val="3478791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DC21-7BA6-C640-AA19-F7A8025FB381}"/>
              </a:ext>
            </a:extLst>
          </p:cNvPr>
          <p:cNvSpPr>
            <a:spLocks noGrp="1"/>
          </p:cNvSpPr>
          <p:nvPr>
            <p:ph type="title"/>
          </p:nvPr>
        </p:nvSpPr>
        <p:spPr/>
        <p:txBody>
          <a:bodyPr/>
          <a:lstStyle/>
          <a:p>
            <a:r>
              <a:rPr lang="en-US" dirty="0"/>
              <a:t>GITHUB SETTING</a:t>
            </a:r>
          </a:p>
        </p:txBody>
      </p:sp>
      <p:pic>
        <p:nvPicPr>
          <p:cNvPr id="5" name="Content Placeholder 4">
            <a:extLst>
              <a:ext uri="{FF2B5EF4-FFF2-40B4-BE49-F238E27FC236}">
                <a16:creationId xmlns:a16="http://schemas.microsoft.com/office/drawing/2014/main" id="{B752A299-9718-A648-A5FA-4F882A0E4B57}"/>
              </a:ext>
            </a:extLst>
          </p:cNvPr>
          <p:cNvPicPr>
            <a:picLocks noGrp="1" noChangeAspect="1"/>
          </p:cNvPicPr>
          <p:nvPr>
            <p:ph idx="1"/>
          </p:nvPr>
        </p:nvPicPr>
        <p:blipFill rotWithShape="1">
          <a:blip r:embed="rId2"/>
          <a:srcRect l="32281" t="64965" r="9824" b="15322"/>
          <a:stretch/>
        </p:blipFill>
        <p:spPr>
          <a:xfrm>
            <a:off x="2257061" y="2670164"/>
            <a:ext cx="7870787" cy="2317831"/>
          </a:xfrm>
          <a:solidFill>
            <a:schemeClr val="accent1"/>
          </a:solidFill>
        </p:spPr>
        <p:style>
          <a:lnRef idx="2">
            <a:schemeClr val="accent1">
              <a:shade val="50000"/>
            </a:schemeClr>
          </a:lnRef>
          <a:fillRef idx="1">
            <a:schemeClr val="accent1"/>
          </a:fillRef>
          <a:effectRef idx="0">
            <a:schemeClr val="accent1"/>
          </a:effectRef>
          <a:fontRef idx="minor">
            <a:schemeClr val="lt1"/>
          </a:fontRef>
        </p:style>
      </p:pic>
      <p:sp>
        <p:nvSpPr>
          <p:cNvPr id="6" name="Content Placeholder 2">
            <a:extLst>
              <a:ext uri="{FF2B5EF4-FFF2-40B4-BE49-F238E27FC236}">
                <a16:creationId xmlns:a16="http://schemas.microsoft.com/office/drawing/2014/main" id="{6B35F39E-12B5-E24C-A968-F8C68C71EF9F}"/>
              </a:ext>
            </a:extLst>
          </p:cNvPr>
          <p:cNvSpPr txBox="1">
            <a:spLocks/>
          </p:cNvSpPr>
          <p:nvPr/>
        </p:nvSpPr>
        <p:spPr>
          <a:xfrm>
            <a:off x="5351363" y="767170"/>
            <a:ext cx="6952525" cy="160934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itchFamily="2" charset="2"/>
              <a:buNone/>
            </a:pPr>
            <a:r>
              <a:rPr lang="en-US" dirty="0"/>
              <a:t>SETTING-&gt;SSH &amp; GPG KEYS-&gt;NEW SSH KEYS</a:t>
            </a:r>
          </a:p>
        </p:txBody>
      </p:sp>
    </p:spTree>
    <p:extLst>
      <p:ext uri="{BB962C8B-B14F-4D97-AF65-F5344CB8AC3E}">
        <p14:creationId xmlns:p14="http://schemas.microsoft.com/office/powerpoint/2010/main" val="700133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D7AA-CDF6-7542-8E23-DDBA40007E1B}"/>
              </a:ext>
            </a:extLst>
          </p:cNvPr>
          <p:cNvSpPr>
            <a:spLocks noGrp="1"/>
          </p:cNvSpPr>
          <p:nvPr>
            <p:ph type="title"/>
          </p:nvPr>
        </p:nvSpPr>
        <p:spPr>
          <a:xfrm>
            <a:off x="1069848" y="484632"/>
            <a:ext cx="10058400" cy="1609344"/>
          </a:xfrm>
        </p:spPr>
        <p:txBody>
          <a:bodyPr>
            <a:normAutofit/>
          </a:bodyPr>
          <a:lstStyle/>
          <a:p>
            <a:r>
              <a:rPr lang="en-US" dirty="0"/>
              <a:t>By pass repo with </a:t>
            </a:r>
            <a:r>
              <a:rPr lang="en-US" dirty="0" err="1"/>
              <a:t>ssh</a:t>
            </a:r>
            <a:endParaRPr lang="en-US" dirty="0"/>
          </a:p>
        </p:txBody>
      </p:sp>
      <p:pic>
        <p:nvPicPr>
          <p:cNvPr id="5" name="Picture 4" descr="Text&#10;&#10;Description automatically generated">
            <a:extLst>
              <a:ext uri="{FF2B5EF4-FFF2-40B4-BE49-F238E27FC236}">
                <a16:creationId xmlns:a16="http://schemas.microsoft.com/office/drawing/2014/main" id="{C77EB233-36B8-E348-B371-D3355ADAEBC3}"/>
              </a:ext>
            </a:extLst>
          </p:cNvPr>
          <p:cNvPicPr>
            <a:picLocks noChangeAspect="1"/>
          </p:cNvPicPr>
          <p:nvPr/>
        </p:nvPicPr>
        <p:blipFill rotWithShape="1">
          <a:blip r:embed="rId2"/>
          <a:srcRect r="18600" b="2"/>
          <a:stretch/>
        </p:blipFill>
        <p:spPr>
          <a:xfrm>
            <a:off x="1007196" y="2265037"/>
            <a:ext cx="5088800" cy="3907158"/>
          </a:xfrm>
          <a:prstGeom prst="rect">
            <a:avLst/>
          </a:prstGeom>
        </p:spPr>
      </p:pic>
      <p:sp>
        <p:nvSpPr>
          <p:cNvPr id="3" name="Content Placeholder 2">
            <a:extLst>
              <a:ext uri="{FF2B5EF4-FFF2-40B4-BE49-F238E27FC236}">
                <a16:creationId xmlns:a16="http://schemas.microsoft.com/office/drawing/2014/main" id="{7EB9E9E7-3B2F-574B-882B-64A2B7D465C1}"/>
              </a:ext>
            </a:extLst>
          </p:cNvPr>
          <p:cNvSpPr>
            <a:spLocks noGrp="1"/>
          </p:cNvSpPr>
          <p:nvPr>
            <p:ph idx="1"/>
          </p:nvPr>
        </p:nvSpPr>
        <p:spPr>
          <a:xfrm>
            <a:off x="6496216" y="2320412"/>
            <a:ext cx="4632031" cy="3851787"/>
          </a:xfrm>
        </p:spPr>
        <p:txBody>
          <a:bodyPr anchor="ctr">
            <a:normAutofit/>
          </a:bodyPr>
          <a:lstStyle/>
          <a:p>
            <a:r>
              <a:rPr lang="en-US" dirty="0"/>
              <a:t>Generate </a:t>
            </a:r>
            <a:r>
              <a:rPr lang="en-US" dirty="0" err="1"/>
              <a:t>ssh</a:t>
            </a:r>
            <a:endParaRPr lang="en-US" dirty="0"/>
          </a:p>
          <a:p>
            <a:r>
              <a:rPr lang="en-ID" dirty="0"/>
              <a:t>cd ~/.</a:t>
            </a:r>
            <a:r>
              <a:rPr lang="en-ID" dirty="0" err="1"/>
              <a:t>ssh</a:t>
            </a:r>
            <a:endParaRPr lang="en-ID" dirty="0"/>
          </a:p>
          <a:p>
            <a:r>
              <a:rPr lang="en-ID" dirty="0" err="1"/>
              <a:t>ssh</a:t>
            </a:r>
            <a:r>
              <a:rPr lang="en-ID" dirty="0"/>
              <a:t>-keygen -t ed25519 -C "</a:t>
            </a:r>
            <a:r>
              <a:rPr lang="en-ID" dirty="0" err="1"/>
              <a:t>developerpdak@gmail.com</a:t>
            </a:r>
            <a:r>
              <a:rPr lang="en-ID" dirty="0"/>
              <a:t>"</a:t>
            </a:r>
          </a:p>
          <a:p>
            <a:r>
              <a:rPr lang="en-ID" dirty="0"/>
              <a:t>ls</a:t>
            </a:r>
          </a:p>
          <a:p>
            <a:r>
              <a:rPr lang="en-ID" dirty="0"/>
              <a:t>cat </a:t>
            </a:r>
            <a:r>
              <a:rPr lang="en-ID" dirty="0" err="1"/>
              <a:t>sshnya</a:t>
            </a:r>
            <a:endParaRPr lang="en-ID" dirty="0"/>
          </a:p>
          <a:p>
            <a:endParaRPr lang="en-US" dirty="0"/>
          </a:p>
        </p:txBody>
      </p:sp>
    </p:spTree>
    <p:extLst>
      <p:ext uri="{BB962C8B-B14F-4D97-AF65-F5344CB8AC3E}">
        <p14:creationId xmlns:p14="http://schemas.microsoft.com/office/powerpoint/2010/main" val="190367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FB6F-EB24-1D4A-A409-569FA41826A4}"/>
              </a:ext>
            </a:extLst>
          </p:cNvPr>
          <p:cNvSpPr>
            <a:spLocks noGrp="1"/>
          </p:cNvSpPr>
          <p:nvPr>
            <p:ph type="title"/>
          </p:nvPr>
        </p:nvSpPr>
        <p:spPr/>
        <p:txBody>
          <a:bodyPr/>
          <a:lstStyle/>
          <a:p>
            <a:r>
              <a:rPr lang="en-US" b="1" dirty="0"/>
              <a:t>Docker Swarm mode</a:t>
            </a:r>
            <a:endParaRPr lang="en-US" dirty="0"/>
          </a:p>
        </p:txBody>
      </p:sp>
      <p:sp>
        <p:nvSpPr>
          <p:cNvPr id="3" name="Content Placeholder 2">
            <a:extLst>
              <a:ext uri="{FF2B5EF4-FFF2-40B4-BE49-F238E27FC236}">
                <a16:creationId xmlns:a16="http://schemas.microsoft.com/office/drawing/2014/main" id="{B95590EB-50B9-AC4B-9ECB-6CBF0DD41AF5}"/>
              </a:ext>
            </a:extLst>
          </p:cNvPr>
          <p:cNvSpPr>
            <a:spLocks noGrp="1"/>
          </p:cNvSpPr>
          <p:nvPr>
            <p:ph idx="1"/>
          </p:nvPr>
        </p:nvSpPr>
        <p:spPr/>
        <p:txBody>
          <a:bodyPr/>
          <a:lstStyle/>
          <a:p>
            <a:pPr>
              <a:buNone/>
            </a:pPr>
            <a:endParaRPr lang="en-US" b="1" dirty="0"/>
          </a:p>
          <a:p>
            <a:pPr>
              <a:buNone/>
            </a:pPr>
            <a:r>
              <a:rPr lang="en-ID" dirty="0"/>
              <a:t>Docker Swarm </a:t>
            </a:r>
            <a:r>
              <a:rPr lang="en-ID" dirty="0" err="1"/>
              <a:t>adalah</a:t>
            </a:r>
            <a:r>
              <a:rPr lang="en-ID" dirty="0"/>
              <a:t> Salah </a:t>
            </a:r>
            <a:r>
              <a:rPr lang="en-ID" dirty="0" err="1"/>
              <a:t>satu</a:t>
            </a:r>
            <a:r>
              <a:rPr lang="en-ID" dirty="0"/>
              <a:t> product </a:t>
            </a:r>
            <a:r>
              <a:rPr lang="en-ID" dirty="0" err="1"/>
              <a:t>nya</a:t>
            </a:r>
            <a:r>
              <a:rPr lang="en-ID" dirty="0"/>
              <a:t> docker </a:t>
            </a:r>
            <a:r>
              <a:rPr lang="en-ID" dirty="0" err="1"/>
              <a:t>untuk</a:t>
            </a:r>
            <a:r>
              <a:rPr lang="en-ID" dirty="0"/>
              <a:t> </a:t>
            </a:r>
            <a:r>
              <a:rPr lang="en-ID" dirty="0" err="1"/>
              <a:t>dapat</a:t>
            </a:r>
            <a:r>
              <a:rPr lang="en-ID" dirty="0"/>
              <a:t> </a:t>
            </a:r>
            <a:r>
              <a:rPr lang="en-ID" dirty="0" err="1"/>
              <a:t>mendeploy</a:t>
            </a:r>
            <a:r>
              <a:rPr lang="en-ID" dirty="0"/>
              <a:t> container pada </a:t>
            </a:r>
            <a:r>
              <a:rPr lang="en-ID" dirty="0" err="1"/>
              <a:t>multihost</a:t>
            </a:r>
            <a:r>
              <a:rPr lang="en-ID" dirty="0"/>
              <a:t>. </a:t>
            </a:r>
          </a:p>
          <a:p>
            <a:pPr>
              <a:buNone/>
            </a:pPr>
            <a:r>
              <a:rPr lang="en-US" dirty="0"/>
              <a:t>Docker swarm mode </a:t>
            </a:r>
            <a:r>
              <a:rPr lang="en-US" dirty="0" err="1"/>
              <a:t>adalah</a:t>
            </a:r>
            <a:r>
              <a:rPr lang="en-US" dirty="0"/>
              <a:t> </a:t>
            </a:r>
            <a:r>
              <a:rPr lang="en-US" dirty="0" err="1"/>
              <a:t>aplikasi</a:t>
            </a:r>
            <a:r>
              <a:rPr lang="en-US" dirty="0"/>
              <a:t> cluster management open source. </a:t>
            </a:r>
            <a:r>
              <a:rPr lang="en-US" dirty="0" err="1"/>
              <a:t>Aplikasi</a:t>
            </a:r>
            <a:r>
              <a:rPr lang="en-US" dirty="0"/>
              <a:t> </a:t>
            </a:r>
            <a:r>
              <a:rPr lang="en-US" dirty="0" err="1"/>
              <a:t>ini</a:t>
            </a:r>
            <a:r>
              <a:rPr lang="en-US" dirty="0"/>
              <a:t> </a:t>
            </a:r>
            <a:r>
              <a:rPr lang="en-US" dirty="0" err="1"/>
              <a:t>berasal</a:t>
            </a:r>
            <a:r>
              <a:rPr lang="en-US" dirty="0"/>
              <a:t> </a:t>
            </a:r>
            <a:r>
              <a:rPr lang="en-US" dirty="0" err="1"/>
              <a:t>dari</a:t>
            </a:r>
            <a:r>
              <a:rPr lang="en-US" dirty="0"/>
              <a:t> </a:t>
            </a:r>
            <a:r>
              <a:rPr lang="en-US" dirty="0" err="1"/>
              <a:t>aplikasi</a:t>
            </a:r>
            <a:r>
              <a:rPr lang="en-US" dirty="0"/>
              <a:t> internal yang </a:t>
            </a:r>
            <a:r>
              <a:rPr lang="en-US" dirty="0" err="1"/>
              <a:t>digunakan</a:t>
            </a:r>
            <a:r>
              <a:rPr lang="en-US" dirty="0"/>
              <a:t> Google (Borg) </a:t>
            </a:r>
            <a:r>
              <a:rPr lang="en-US" dirty="0" err="1"/>
              <a:t>untuk</a:t>
            </a:r>
            <a:r>
              <a:rPr lang="en-US" dirty="0"/>
              <a:t> </a:t>
            </a:r>
            <a:r>
              <a:rPr lang="en-US" dirty="0" err="1"/>
              <a:t>mengelola</a:t>
            </a:r>
            <a:r>
              <a:rPr lang="en-US" dirty="0"/>
              <a:t> cluster </a:t>
            </a:r>
            <a:r>
              <a:rPr lang="en-US" dirty="0" err="1"/>
              <a:t>mereka</a:t>
            </a:r>
            <a:r>
              <a:rPr lang="en-US" dirty="0"/>
              <a:t> </a:t>
            </a:r>
            <a:r>
              <a:rPr lang="en-US" dirty="0" err="1"/>
              <a:t>sendiri</a:t>
            </a:r>
            <a:r>
              <a:rPr lang="en-US" dirty="0"/>
              <a:t>. </a:t>
            </a:r>
          </a:p>
        </p:txBody>
      </p:sp>
    </p:spTree>
    <p:extLst>
      <p:ext uri="{BB962C8B-B14F-4D97-AF65-F5344CB8AC3E}">
        <p14:creationId xmlns:p14="http://schemas.microsoft.com/office/powerpoint/2010/main" val="6114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06A-C292-7B4A-BA59-C3D989FA0700}"/>
              </a:ext>
            </a:extLst>
          </p:cNvPr>
          <p:cNvSpPr>
            <a:spLocks noGrp="1"/>
          </p:cNvSpPr>
          <p:nvPr>
            <p:ph type="title"/>
          </p:nvPr>
        </p:nvSpPr>
        <p:spPr/>
        <p:txBody>
          <a:bodyPr/>
          <a:lstStyle/>
          <a:p>
            <a:r>
              <a:rPr lang="en-US" dirty="0"/>
              <a:t>Docker swarm deploy</a:t>
            </a:r>
          </a:p>
        </p:txBody>
      </p:sp>
      <p:sp>
        <p:nvSpPr>
          <p:cNvPr id="3" name="Content Placeholder 2">
            <a:extLst>
              <a:ext uri="{FF2B5EF4-FFF2-40B4-BE49-F238E27FC236}">
                <a16:creationId xmlns:a16="http://schemas.microsoft.com/office/drawing/2014/main" id="{2CAC5AD3-1A74-C249-B204-99F0EDAF1578}"/>
              </a:ext>
            </a:extLst>
          </p:cNvPr>
          <p:cNvSpPr>
            <a:spLocks noGrp="1"/>
          </p:cNvSpPr>
          <p:nvPr>
            <p:ph idx="1"/>
          </p:nvPr>
        </p:nvSpPr>
        <p:spPr/>
        <p:txBody>
          <a:bodyPr>
            <a:normAutofit fontScale="92500" lnSpcReduction="10000"/>
          </a:bodyPr>
          <a:lstStyle/>
          <a:p>
            <a:r>
              <a:rPr lang="en-ID" dirty="0"/>
              <a:t>docker swarm </a:t>
            </a:r>
            <a:r>
              <a:rPr lang="en-ID" dirty="0" err="1"/>
              <a:t>init</a:t>
            </a:r>
            <a:r>
              <a:rPr lang="en-ID" dirty="0"/>
              <a:t> --advertise-</a:t>
            </a:r>
            <a:r>
              <a:rPr lang="en-ID" dirty="0" err="1"/>
              <a:t>addr</a:t>
            </a:r>
            <a:r>
              <a:rPr lang="en-ID" dirty="0"/>
              <a:t> 192.168.100.3</a:t>
            </a:r>
          </a:p>
          <a:p>
            <a:r>
              <a:rPr lang="en-ID" dirty="0"/>
              <a:t> docker swarm join --token SWMTKN-1-5uapulvz2x6ekncpzky8d2lrl2hikjtr8b9ja2iddo2n4dhk3l-9j92iqbsti2pgen3pd8u7rt2m 192.168.100.3:2377</a:t>
            </a:r>
          </a:p>
          <a:p>
            <a:r>
              <a:rPr lang="en-ID" dirty="0"/>
              <a:t>docker stack deploy --compose-file docker-</a:t>
            </a:r>
            <a:r>
              <a:rPr lang="en-ID" dirty="0" err="1"/>
              <a:t>compose.yml</a:t>
            </a:r>
            <a:r>
              <a:rPr lang="en-ID" dirty="0"/>
              <a:t> go-</a:t>
            </a:r>
            <a:r>
              <a:rPr lang="en-ID" dirty="0" err="1"/>
              <a:t>api</a:t>
            </a:r>
            <a:endParaRPr lang="en-ID" dirty="0"/>
          </a:p>
          <a:p>
            <a:r>
              <a:rPr lang="en-ID" dirty="0"/>
              <a:t>docker service ls</a:t>
            </a:r>
          </a:p>
          <a:p>
            <a:r>
              <a:rPr lang="en-ID" dirty="0"/>
              <a:t>docker </a:t>
            </a:r>
            <a:r>
              <a:rPr lang="en-ID" dirty="0" err="1"/>
              <a:t>ps</a:t>
            </a:r>
            <a:endParaRPr lang="en-ID" dirty="0"/>
          </a:p>
          <a:p>
            <a:r>
              <a:rPr lang="en-ID" dirty="0"/>
              <a:t>docker exec -it </a:t>
            </a:r>
            <a:r>
              <a:rPr lang="en-ID" dirty="0" err="1"/>
              <a:t>idnya</a:t>
            </a:r>
            <a:r>
              <a:rPr lang="en-ID" dirty="0"/>
              <a:t> /bin/bash</a:t>
            </a:r>
          </a:p>
          <a:p>
            <a:r>
              <a:rPr lang="en-ID" dirty="0"/>
              <a:t>docker service create --name registry --publish published=5000,target=5000 registry:2</a:t>
            </a:r>
          </a:p>
          <a:p>
            <a:r>
              <a:rPr lang="en-ID" dirty="0"/>
              <a:t>docker tag </a:t>
            </a:r>
            <a:r>
              <a:rPr lang="en-ID" dirty="0" err="1"/>
              <a:t>gostackapi:latest</a:t>
            </a:r>
            <a:r>
              <a:rPr lang="en-ID" dirty="0"/>
              <a:t> 192.168.100.3:5000/</a:t>
            </a:r>
            <a:r>
              <a:rPr lang="en-ID" dirty="0" err="1"/>
              <a:t>gostackapi</a:t>
            </a:r>
            <a:endParaRPr lang="en-ID" dirty="0"/>
          </a:p>
          <a:p>
            <a:r>
              <a:rPr lang="en-ID" dirty="0"/>
              <a:t>docker service ls</a:t>
            </a:r>
            <a:endParaRPr lang="en-US" dirty="0"/>
          </a:p>
        </p:txBody>
      </p:sp>
    </p:spTree>
    <p:extLst>
      <p:ext uri="{BB962C8B-B14F-4D97-AF65-F5344CB8AC3E}">
        <p14:creationId xmlns:p14="http://schemas.microsoft.com/office/powerpoint/2010/main" val="750574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81B2-35D6-4442-BD05-5A99DB5604DB}"/>
              </a:ext>
            </a:extLst>
          </p:cNvPr>
          <p:cNvSpPr>
            <a:spLocks noGrp="1"/>
          </p:cNvSpPr>
          <p:nvPr>
            <p:ph type="title"/>
          </p:nvPr>
        </p:nvSpPr>
        <p:spPr/>
        <p:txBody>
          <a:bodyPr/>
          <a:lstStyle/>
          <a:p>
            <a:r>
              <a:rPr lang="en-US" dirty="0"/>
              <a:t>Build docker swarm mode</a:t>
            </a:r>
          </a:p>
        </p:txBody>
      </p:sp>
      <p:sp>
        <p:nvSpPr>
          <p:cNvPr id="3" name="Content Placeholder 2">
            <a:extLst>
              <a:ext uri="{FF2B5EF4-FFF2-40B4-BE49-F238E27FC236}">
                <a16:creationId xmlns:a16="http://schemas.microsoft.com/office/drawing/2014/main" id="{A436DA3F-B280-7F4B-82AD-EA19B6C35502}"/>
              </a:ext>
            </a:extLst>
          </p:cNvPr>
          <p:cNvSpPr>
            <a:spLocks noGrp="1"/>
          </p:cNvSpPr>
          <p:nvPr>
            <p:ph idx="1"/>
          </p:nvPr>
        </p:nvSpPr>
        <p:spPr/>
        <p:txBody>
          <a:bodyPr>
            <a:normAutofit fontScale="85000" lnSpcReduction="20000"/>
          </a:bodyPr>
          <a:lstStyle/>
          <a:p>
            <a:r>
              <a:rPr lang="en-US" dirty="0"/>
              <a:t>docker stack rm </a:t>
            </a:r>
            <a:r>
              <a:rPr lang="en-US" dirty="0" err="1"/>
              <a:t>golangswarmapi</a:t>
            </a:r>
            <a:endParaRPr lang="en-US" dirty="0"/>
          </a:p>
          <a:p>
            <a:r>
              <a:rPr lang="en-US" dirty="0"/>
              <a:t>docker-compose up -d --build</a:t>
            </a:r>
          </a:p>
          <a:p>
            <a:r>
              <a:rPr lang="en-US" dirty="0"/>
              <a:t>docker-compose </a:t>
            </a:r>
            <a:r>
              <a:rPr lang="en-US" dirty="0" err="1"/>
              <a:t>ps</a:t>
            </a:r>
            <a:endParaRPr lang="en-US" dirty="0"/>
          </a:p>
          <a:p>
            <a:r>
              <a:rPr lang="en-US" dirty="0"/>
              <a:t>docker-compose down </a:t>
            </a:r>
          </a:p>
          <a:p>
            <a:r>
              <a:rPr lang="en-US" dirty="0"/>
              <a:t>docker image tag </a:t>
            </a:r>
            <a:r>
              <a:rPr lang="en-US" dirty="0" err="1"/>
              <a:t>golangswarmapi_app:latest</a:t>
            </a:r>
            <a:r>
              <a:rPr lang="en-US" dirty="0"/>
              <a:t> 127.0.0.1:5000/</a:t>
            </a:r>
            <a:r>
              <a:rPr lang="en-US" dirty="0" err="1"/>
              <a:t>golangswarmapi_app:latest</a:t>
            </a:r>
            <a:endParaRPr lang="en-US" dirty="0"/>
          </a:p>
          <a:p>
            <a:r>
              <a:rPr lang="en-US" dirty="0"/>
              <a:t>docker image push 127.0.0.1:5000/</a:t>
            </a:r>
            <a:r>
              <a:rPr lang="en-US" dirty="0" err="1"/>
              <a:t>golangswarmapi_app:latest</a:t>
            </a:r>
            <a:endParaRPr lang="en-US" dirty="0"/>
          </a:p>
          <a:p>
            <a:r>
              <a:rPr lang="en-US" dirty="0"/>
              <a:t>docker image tag </a:t>
            </a:r>
            <a:r>
              <a:rPr lang="en-US" dirty="0" err="1"/>
              <a:t>postgres:latest</a:t>
            </a:r>
            <a:r>
              <a:rPr lang="en-US" dirty="0"/>
              <a:t> 127.0.0.1:5000/</a:t>
            </a:r>
            <a:r>
              <a:rPr lang="en-US" dirty="0" err="1"/>
              <a:t>golangswarmpostgres_app:latest</a:t>
            </a:r>
            <a:endParaRPr lang="en-US" dirty="0"/>
          </a:p>
          <a:p>
            <a:r>
              <a:rPr lang="en-US" dirty="0"/>
              <a:t>docker image push 127.0.0.1:5000/</a:t>
            </a:r>
            <a:r>
              <a:rPr lang="en-US" dirty="0" err="1"/>
              <a:t>golangswarmpostgres_app:latest</a:t>
            </a:r>
            <a:endParaRPr lang="en-US" dirty="0"/>
          </a:p>
          <a:p>
            <a:r>
              <a:rPr lang="en-US" dirty="0"/>
              <a:t>curl http://127.0.0.1:5000/v2/</a:t>
            </a:r>
          </a:p>
          <a:p>
            <a:r>
              <a:rPr lang="en-US" dirty="0"/>
              <a:t>docker stack deploy --compose-file docker-compose-</a:t>
            </a:r>
            <a:r>
              <a:rPr lang="en-US" dirty="0" err="1"/>
              <a:t>swarm.yml</a:t>
            </a:r>
            <a:r>
              <a:rPr lang="en-US" dirty="0"/>
              <a:t> </a:t>
            </a:r>
            <a:r>
              <a:rPr lang="en-US" dirty="0" err="1"/>
              <a:t>golangswarmapi</a:t>
            </a:r>
            <a:endParaRPr lang="en-US" dirty="0"/>
          </a:p>
          <a:p>
            <a:r>
              <a:rPr lang="en-US" dirty="0"/>
              <a:t>docker stack ls</a:t>
            </a:r>
          </a:p>
          <a:p>
            <a:r>
              <a:rPr lang="en-US" dirty="0"/>
              <a:t>docker stack services </a:t>
            </a:r>
            <a:r>
              <a:rPr lang="en-US" dirty="0" err="1"/>
              <a:t>golangswarmapi</a:t>
            </a:r>
            <a:endParaRPr lang="en-US" dirty="0"/>
          </a:p>
        </p:txBody>
      </p:sp>
    </p:spTree>
    <p:extLst>
      <p:ext uri="{BB962C8B-B14F-4D97-AF65-F5344CB8AC3E}">
        <p14:creationId xmlns:p14="http://schemas.microsoft.com/office/powerpoint/2010/main" val="1794237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with medium confidence">
            <a:extLst>
              <a:ext uri="{FF2B5EF4-FFF2-40B4-BE49-F238E27FC236}">
                <a16:creationId xmlns:a16="http://schemas.microsoft.com/office/drawing/2014/main" id="{D853C463-DB81-CA4B-A5E5-8314B9D170AF}"/>
              </a:ext>
            </a:extLst>
          </p:cNvPr>
          <p:cNvPicPr>
            <a:picLocks noChangeAspect="1"/>
          </p:cNvPicPr>
          <p:nvPr/>
        </p:nvPicPr>
        <p:blipFill rotWithShape="1">
          <a:blip r:embed="rId2"/>
          <a:srcRect t="2906" b="7095"/>
          <a:stretch/>
        </p:blipFill>
        <p:spPr>
          <a:xfrm>
            <a:off x="20" y="10"/>
            <a:ext cx="12191980" cy="6857989"/>
          </a:xfrm>
          <a:prstGeom prst="rect">
            <a:avLst/>
          </a:prstGeom>
        </p:spPr>
      </p:pic>
      <p:sp>
        <p:nvSpPr>
          <p:cNvPr id="2" name="Title 1">
            <a:extLst>
              <a:ext uri="{FF2B5EF4-FFF2-40B4-BE49-F238E27FC236}">
                <a16:creationId xmlns:a16="http://schemas.microsoft.com/office/drawing/2014/main" id="{D52569BB-5554-C24C-8C2D-E716B71A5D6E}"/>
              </a:ext>
            </a:extLst>
          </p:cNvPr>
          <p:cNvSpPr>
            <a:spLocks noGrp="1"/>
          </p:cNvSpPr>
          <p:nvPr>
            <p:ph type="title"/>
          </p:nvPr>
        </p:nvSpPr>
        <p:spPr>
          <a:xfrm>
            <a:off x="1112520" y="823423"/>
            <a:ext cx="9966960" cy="2362690"/>
          </a:xfrm>
        </p:spPr>
        <p:txBody>
          <a:bodyPr vert="horz" lIns="91440" tIns="45720" rIns="91440" bIns="45720" rtlCol="0" anchor="b">
            <a:normAutofit fontScale="90000"/>
          </a:bodyPr>
          <a:lstStyle/>
          <a:p>
            <a:pPr>
              <a:lnSpc>
                <a:spcPct val="80000"/>
              </a:lnSpc>
            </a:pPr>
            <a:r>
              <a:rPr lang="en-US" sz="9600" dirty="0">
                <a:solidFill>
                  <a:srgbClr val="FFFFFF"/>
                </a:solidFill>
              </a:rPr>
              <a:t>Create swarm cluster</a:t>
            </a:r>
          </a:p>
        </p:txBody>
      </p:sp>
    </p:spTree>
    <p:extLst>
      <p:ext uri="{BB962C8B-B14F-4D97-AF65-F5344CB8AC3E}">
        <p14:creationId xmlns:p14="http://schemas.microsoft.com/office/powerpoint/2010/main" val="971471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424405"/>
            <a:ext cx="7209099" cy="906684"/>
          </a:xfrm>
        </p:spPr>
        <p:txBody>
          <a:bodyPr>
            <a:normAutofit/>
          </a:bodyPr>
          <a:lstStyle/>
          <a:p>
            <a:pPr algn="ctr"/>
            <a:r>
              <a:rPr lang="en-US" sz="2400" b="1" dirty="0" err="1"/>
              <a:t>Kenapa</a:t>
            </a:r>
            <a:r>
              <a:rPr lang="en-US" sz="2400" b="1" dirty="0"/>
              <a:t> </a:t>
            </a:r>
            <a:r>
              <a:rPr lang="en-US" sz="2400" b="1" dirty="0" err="1"/>
              <a:t>kita</a:t>
            </a:r>
            <a:r>
              <a:rPr lang="en-US" sz="2400" b="1" dirty="0"/>
              <a:t> </a:t>
            </a:r>
            <a:r>
              <a:rPr lang="en-US" sz="2400" b="1" dirty="0" err="1"/>
              <a:t>membutuhkan</a:t>
            </a:r>
            <a:r>
              <a:rPr lang="en-US" sz="2400" b="1" dirty="0"/>
              <a:t> </a:t>
            </a:r>
            <a:r>
              <a:rPr lang="en-US" sz="2400" b="1" dirty="0" err="1"/>
              <a:t>devops</a:t>
            </a:r>
            <a:r>
              <a:rPr lang="en-US" sz="2400" b="1" dirty="0"/>
              <a:t>?</a:t>
            </a:r>
          </a:p>
        </p:txBody>
      </p:sp>
      <p:pic>
        <p:nvPicPr>
          <p:cNvPr id="6146" name="Picture 2"/>
          <p:cNvPicPr>
            <a:picLocks noGrp="1" noChangeAspect="1" noChangeArrowheads="1"/>
          </p:cNvPicPr>
          <p:nvPr>
            <p:ph idx="1"/>
          </p:nvPr>
        </p:nvPicPr>
        <p:blipFill>
          <a:blip r:embed="rId2" cstate="print"/>
          <a:srcRect l="34376" t="13201" r="21682" b="31248"/>
          <a:stretch>
            <a:fillRect/>
          </a:stretch>
        </p:blipFill>
        <p:spPr bwMode="auto">
          <a:xfrm>
            <a:off x="2071867" y="1143000"/>
            <a:ext cx="8138933" cy="3556322"/>
          </a:xfrm>
          <a:prstGeom prst="rect">
            <a:avLst/>
          </a:prstGeom>
          <a:noFill/>
          <a:ln w="9525">
            <a:noFill/>
            <a:miter lim="800000"/>
            <a:headEnd/>
            <a:tailEnd/>
          </a:ln>
        </p:spPr>
      </p:pic>
      <p:sp>
        <p:nvSpPr>
          <p:cNvPr id="6" name="Title 1"/>
          <p:cNvSpPr txBox="1">
            <a:spLocks/>
          </p:cNvSpPr>
          <p:nvPr/>
        </p:nvSpPr>
        <p:spPr>
          <a:xfrm>
            <a:off x="4386804" y="4699322"/>
            <a:ext cx="3159889" cy="1454551"/>
          </a:xfrm>
          <a:prstGeom prst="rect">
            <a:avLst/>
          </a:prstGeom>
        </p:spPr>
        <p:txBody>
          <a:bodyPr vert="horz" lIns="0" rIns="0" bIns="0" anchor="b">
            <a:noAutofit/>
          </a:bodyPr>
          <a:lstStyle/>
          <a:p>
            <a:pPr algn="ctr">
              <a:spcBef>
                <a:spcPct val="0"/>
              </a:spcBef>
              <a:defRPr/>
            </a:pPr>
            <a:r>
              <a:rPr lang="en-US" sz="3200" dirty="0">
                <a:solidFill>
                  <a:schemeClr val="tx2"/>
                </a:solidFill>
                <a:latin typeface="+mj-lt"/>
                <a:ea typeface="+mj-ea"/>
                <a:cs typeface="+mj-cs"/>
              </a:rPr>
              <a:t>Programmer </a:t>
            </a:r>
          </a:p>
          <a:p>
            <a:pPr algn="ctr">
              <a:spcBef>
                <a:spcPct val="0"/>
              </a:spcBef>
              <a:defRPr/>
            </a:pPr>
            <a:r>
              <a:rPr lang="en-US" sz="3200" dirty="0">
                <a:solidFill>
                  <a:schemeClr val="tx2"/>
                </a:solidFill>
                <a:latin typeface="+mj-lt"/>
                <a:ea typeface="+mj-ea"/>
                <a:cs typeface="+mj-cs"/>
              </a:rPr>
              <a:t>versus </a:t>
            </a:r>
          </a:p>
          <a:p>
            <a:pPr algn="ctr">
              <a:spcBef>
                <a:spcPct val="0"/>
              </a:spcBef>
              <a:defRPr/>
            </a:pPr>
            <a:r>
              <a:rPr lang="en-US" sz="3200" dirty="0" err="1">
                <a:solidFill>
                  <a:schemeClr val="tx2"/>
                </a:solidFill>
                <a:latin typeface="+mj-lt"/>
                <a:ea typeface="+mj-ea"/>
                <a:cs typeface="+mj-cs"/>
              </a:rPr>
              <a:t>Devops</a:t>
            </a:r>
            <a:r>
              <a:rPr lang="en-US" sz="3200" dirty="0">
                <a:solidFill>
                  <a:schemeClr val="tx2"/>
                </a:solidFill>
                <a:latin typeface="+mj-lt"/>
                <a:ea typeface="+mj-ea"/>
                <a:cs typeface="+mj-cs"/>
              </a:rPr>
              <a:t> Engineer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6720700-66F5-A04C-99C0-40A9F2C5BADC}"/>
              </a:ext>
            </a:extLst>
          </p:cNvPr>
          <p:cNvPicPr>
            <a:picLocks noChangeAspect="1"/>
          </p:cNvPicPr>
          <p:nvPr/>
        </p:nvPicPr>
        <p:blipFill rotWithShape="1">
          <a:blip r:embed="rId2"/>
          <a:srcRect b="10000"/>
          <a:stretch/>
        </p:blipFill>
        <p:spPr>
          <a:xfrm>
            <a:off x="-1" y="10"/>
            <a:ext cx="12191999" cy="6857990"/>
          </a:xfrm>
          <a:prstGeom prst="rect">
            <a:avLst/>
          </a:prstGeom>
        </p:spPr>
      </p:pic>
      <p:sp>
        <p:nvSpPr>
          <p:cNvPr id="21"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D73D0D-0DCB-5B4E-BB28-2338713FDBB1}"/>
              </a:ext>
            </a:extLst>
          </p:cNvPr>
          <p:cNvSpPr>
            <a:spLocks noGrp="1"/>
          </p:cNvSpPr>
          <p:nvPr>
            <p:ph type="title"/>
          </p:nvPr>
        </p:nvSpPr>
        <p:spPr>
          <a:xfrm>
            <a:off x="1285456" y="4162031"/>
            <a:ext cx="4543683" cy="1767141"/>
          </a:xfrm>
        </p:spPr>
        <p:txBody>
          <a:bodyPr>
            <a:normAutofit/>
          </a:bodyPr>
          <a:lstStyle/>
          <a:p>
            <a:pPr algn="r"/>
            <a:r>
              <a:rPr lang="en-US" dirty="0"/>
              <a:t>REPLIKASI API</a:t>
            </a:r>
          </a:p>
        </p:txBody>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56489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93EF-E57F-6940-B006-F98F92E051AD}"/>
              </a:ext>
            </a:extLst>
          </p:cNvPr>
          <p:cNvSpPr>
            <a:spLocks noGrp="1"/>
          </p:cNvSpPr>
          <p:nvPr>
            <p:ph type="title"/>
          </p:nvPr>
        </p:nvSpPr>
        <p:spPr>
          <a:xfrm>
            <a:off x="1057656" y="181737"/>
            <a:ext cx="10058400" cy="1609344"/>
          </a:xfrm>
        </p:spPr>
        <p:txBody>
          <a:bodyPr/>
          <a:lstStyle/>
          <a:p>
            <a:r>
              <a:rPr lang="en-US" dirty="0"/>
              <a:t>API TEREPLIKASI</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F29CA3E7-1C3B-CD46-B8D8-B7B9CAB85323}"/>
              </a:ext>
            </a:extLst>
          </p:cNvPr>
          <p:cNvPicPr>
            <a:picLocks noGrp="1" noChangeAspect="1"/>
          </p:cNvPicPr>
          <p:nvPr>
            <p:ph idx="1"/>
          </p:nvPr>
        </p:nvPicPr>
        <p:blipFill rotWithShape="1">
          <a:blip r:embed="rId2"/>
          <a:srcRect t="7054" r="46219" b="67752"/>
          <a:stretch/>
        </p:blipFill>
        <p:spPr>
          <a:xfrm>
            <a:off x="1228725" y="4095369"/>
            <a:ext cx="9658350" cy="2580894"/>
          </a:xfrm>
        </p:spPr>
      </p:pic>
      <p:pic>
        <p:nvPicPr>
          <p:cNvPr id="7" name="Picture 6" descr="A screenshot of a computer&#10;&#10;Description automatically generated">
            <a:extLst>
              <a:ext uri="{FF2B5EF4-FFF2-40B4-BE49-F238E27FC236}">
                <a16:creationId xmlns:a16="http://schemas.microsoft.com/office/drawing/2014/main" id="{0D36E15E-E1F3-1E4E-95D5-1845E4F24D6D}"/>
              </a:ext>
            </a:extLst>
          </p:cNvPr>
          <p:cNvPicPr>
            <a:picLocks noChangeAspect="1"/>
          </p:cNvPicPr>
          <p:nvPr/>
        </p:nvPicPr>
        <p:blipFill rotWithShape="1">
          <a:blip r:embed="rId3"/>
          <a:srcRect l="-3944" t="7067" r="30008" b="72512"/>
          <a:stretch/>
        </p:blipFill>
        <p:spPr>
          <a:xfrm>
            <a:off x="647318" y="1488186"/>
            <a:ext cx="10239757" cy="2185987"/>
          </a:xfrm>
          <a:prstGeom prst="rect">
            <a:avLst/>
          </a:prstGeom>
        </p:spPr>
      </p:pic>
    </p:spTree>
    <p:extLst>
      <p:ext uri="{BB962C8B-B14F-4D97-AF65-F5344CB8AC3E}">
        <p14:creationId xmlns:p14="http://schemas.microsoft.com/office/powerpoint/2010/main" val="2342642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C6C3-458A-994C-9EE0-8FC2C9C73E10}"/>
              </a:ext>
            </a:extLst>
          </p:cNvPr>
          <p:cNvSpPr>
            <a:spLocks noGrp="1"/>
          </p:cNvSpPr>
          <p:nvPr>
            <p:ph type="title"/>
          </p:nvPr>
        </p:nvSpPr>
        <p:spPr/>
        <p:txBody>
          <a:bodyPr/>
          <a:lstStyle/>
          <a:p>
            <a:r>
              <a:rPr lang="en-US" dirty="0"/>
              <a:t>SCALE UP API</a:t>
            </a:r>
          </a:p>
        </p:txBody>
      </p:sp>
      <p:pic>
        <p:nvPicPr>
          <p:cNvPr id="5" name="Content Placeholder 4">
            <a:extLst>
              <a:ext uri="{FF2B5EF4-FFF2-40B4-BE49-F238E27FC236}">
                <a16:creationId xmlns:a16="http://schemas.microsoft.com/office/drawing/2014/main" id="{07A675E8-A86A-CE4F-9F27-67F908CE7893}"/>
              </a:ext>
            </a:extLst>
          </p:cNvPr>
          <p:cNvPicPr>
            <a:picLocks noGrp="1" noChangeAspect="1"/>
          </p:cNvPicPr>
          <p:nvPr>
            <p:ph idx="1"/>
          </p:nvPr>
        </p:nvPicPr>
        <p:blipFill rotWithShape="1">
          <a:blip r:embed="rId2"/>
          <a:srcRect t="1" r="23097" b="27107"/>
          <a:stretch/>
        </p:blipFill>
        <p:spPr>
          <a:xfrm>
            <a:off x="701040" y="1631949"/>
            <a:ext cx="10591800" cy="4741419"/>
          </a:xfrm>
        </p:spPr>
      </p:pic>
    </p:spTree>
    <p:extLst>
      <p:ext uri="{BB962C8B-B14F-4D97-AF65-F5344CB8AC3E}">
        <p14:creationId xmlns:p14="http://schemas.microsoft.com/office/powerpoint/2010/main" val="2750963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C40A-60E7-5A49-BBE7-799C1B0B5EE4}"/>
              </a:ext>
            </a:extLst>
          </p:cNvPr>
          <p:cNvSpPr>
            <a:spLocks noGrp="1"/>
          </p:cNvSpPr>
          <p:nvPr>
            <p:ph type="title"/>
          </p:nvPr>
        </p:nvSpPr>
        <p:spPr/>
        <p:txBody>
          <a:bodyPr/>
          <a:lstStyle/>
          <a:p>
            <a:r>
              <a:rPr lang="en-US" dirty="0"/>
              <a:t>TEST HORIZONTAL SCALLING API</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1F2E6E59-C724-9C43-AAE5-8A3237743DC4}"/>
              </a:ext>
            </a:extLst>
          </p:cNvPr>
          <p:cNvPicPr>
            <a:picLocks noGrp="1" noChangeAspect="1"/>
          </p:cNvPicPr>
          <p:nvPr>
            <p:ph idx="1"/>
          </p:nvPr>
        </p:nvPicPr>
        <p:blipFill rotWithShape="1">
          <a:blip r:embed="rId2"/>
          <a:srcRect l="-833" t="62759" r="1408" b="12287"/>
          <a:stretch/>
        </p:blipFill>
        <p:spPr>
          <a:xfrm>
            <a:off x="106680" y="2599945"/>
            <a:ext cx="11765280" cy="2164080"/>
          </a:xfrm>
        </p:spPr>
      </p:pic>
    </p:spTree>
    <p:extLst>
      <p:ext uri="{BB962C8B-B14F-4D97-AF65-F5344CB8AC3E}">
        <p14:creationId xmlns:p14="http://schemas.microsoft.com/office/powerpoint/2010/main" val="21908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93EF-E57F-6940-B006-F98F92E051AD}"/>
              </a:ext>
            </a:extLst>
          </p:cNvPr>
          <p:cNvSpPr>
            <a:spLocks noGrp="1"/>
          </p:cNvSpPr>
          <p:nvPr>
            <p:ph type="title"/>
          </p:nvPr>
        </p:nvSpPr>
        <p:spPr>
          <a:xfrm>
            <a:off x="1066800" y="-32577"/>
            <a:ext cx="10058400" cy="1609344"/>
          </a:xfrm>
        </p:spPr>
        <p:txBody>
          <a:bodyPr/>
          <a:lstStyle/>
          <a:p>
            <a:r>
              <a:rPr lang="en-US" dirty="0"/>
              <a:t>API TEREPLIKASI</a:t>
            </a:r>
          </a:p>
        </p:txBody>
      </p:sp>
      <p:pic>
        <p:nvPicPr>
          <p:cNvPr id="8" name="Picture 7" descr="A screenshot of a computer&#10;&#10;Description automatically generated with medium confidence">
            <a:extLst>
              <a:ext uri="{FF2B5EF4-FFF2-40B4-BE49-F238E27FC236}">
                <a16:creationId xmlns:a16="http://schemas.microsoft.com/office/drawing/2014/main" id="{4AE122BD-25C7-E046-9AF5-D8C7E2E2B414}"/>
              </a:ext>
            </a:extLst>
          </p:cNvPr>
          <p:cNvPicPr>
            <a:picLocks noChangeAspect="1"/>
          </p:cNvPicPr>
          <p:nvPr/>
        </p:nvPicPr>
        <p:blipFill rotWithShape="1">
          <a:blip r:embed="rId2"/>
          <a:srcRect l="26346" t="16875" r="2691" b="36667"/>
          <a:stretch/>
        </p:blipFill>
        <p:spPr>
          <a:xfrm>
            <a:off x="1104900" y="1121568"/>
            <a:ext cx="10210800" cy="2464595"/>
          </a:xfrm>
          <a:prstGeom prst="rect">
            <a:avLst/>
          </a:prstGeom>
        </p:spPr>
      </p:pic>
      <p:pic>
        <p:nvPicPr>
          <p:cNvPr id="14" name="Content Placeholder 13" descr="A screenshot of a computer&#10;&#10;Description automatically generated with medium confidence">
            <a:extLst>
              <a:ext uri="{FF2B5EF4-FFF2-40B4-BE49-F238E27FC236}">
                <a16:creationId xmlns:a16="http://schemas.microsoft.com/office/drawing/2014/main" id="{5842E38A-E64A-D74C-9DC5-A5FE0A103D85}"/>
              </a:ext>
            </a:extLst>
          </p:cNvPr>
          <p:cNvPicPr>
            <a:picLocks noGrp="1" noChangeAspect="1"/>
          </p:cNvPicPr>
          <p:nvPr>
            <p:ph idx="1"/>
          </p:nvPr>
        </p:nvPicPr>
        <p:blipFill rotWithShape="1">
          <a:blip r:embed="rId3"/>
          <a:srcRect l="26660" t="14303" r="4790" b="34561"/>
          <a:stretch/>
        </p:blipFill>
        <p:spPr>
          <a:xfrm>
            <a:off x="1066800" y="3686176"/>
            <a:ext cx="10248900" cy="2918650"/>
          </a:xfrm>
        </p:spPr>
      </p:pic>
    </p:spTree>
    <p:extLst>
      <p:ext uri="{BB962C8B-B14F-4D97-AF65-F5344CB8AC3E}">
        <p14:creationId xmlns:p14="http://schemas.microsoft.com/office/powerpoint/2010/main" val="2181715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24EE3-2004-E14D-8249-72411DE2736A}"/>
              </a:ext>
            </a:extLst>
          </p:cNvPr>
          <p:cNvSpPr>
            <a:spLocks noGrp="1"/>
          </p:cNvSpPr>
          <p:nvPr>
            <p:ph type="title"/>
          </p:nvPr>
        </p:nvSpPr>
        <p:spPr/>
        <p:txBody>
          <a:bodyPr/>
          <a:lstStyle/>
          <a:p>
            <a:r>
              <a:rPr lang="en-US" dirty="0"/>
              <a:t>TEST API post data user</a:t>
            </a:r>
          </a:p>
        </p:txBody>
      </p:sp>
      <p:pic>
        <p:nvPicPr>
          <p:cNvPr id="5" name="Content Placeholder 4" descr="Graphical user interface, text&#10;&#10;Description automatically generated">
            <a:extLst>
              <a:ext uri="{FF2B5EF4-FFF2-40B4-BE49-F238E27FC236}">
                <a16:creationId xmlns:a16="http://schemas.microsoft.com/office/drawing/2014/main" id="{335C26AA-0C0C-144C-A269-035900A2B534}"/>
              </a:ext>
            </a:extLst>
          </p:cNvPr>
          <p:cNvPicPr>
            <a:picLocks noGrp="1" noChangeAspect="1"/>
          </p:cNvPicPr>
          <p:nvPr>
            <p:ph idx="1"/>
          </p:nvPr>
        </p:nvPicPr>
        <p:blipFill rotWithShape="1">
          <a:blip r:embed="rId2"/>
          <a:srcRect l="21738" t="6708"/>
          <a:stretch/>
        </p:blipFill>
        <p:spPr>
          <a:xfrm>
            <a:off x="1231392" y="1618488"/>
            <a:ext cx="10274808" cy="4754880"/>
          </a:xfrm>
        </p:spPr>
      </p:pic>
    </p:spTree>
    <p:extLst>
      <p:ext uri="{BB962C8B-B14F-4D97-AF65-F5344CB8AC3E}">
        <p14:creationId xmlns:p14="http://schemas.microsoft.com/office/powerpoint/2010/main" val="2696053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7326-2ACD-7C4D-B593-94DF6D3423B2}"/>
              </a:ext>
            </a:extLst>
          </p:cNvPr>
          <p:cNvSpPr>
            <a:spLocks noGrp="1"/>
          </p:cNvSpPr>
          <p:nvPr>
            <p:ph type="title"/>
          </p:nvPr>
        </p:nvSpPr>
        <p:spPr/>
        <p:txBody>
          <a:bodyPr/>
          <a:lstStyle/>
          <a:p>
            <a:r>
              <a:rPr lang="en-US" dirty="0"/>
              <a:t>Test </a:t>
            </a:r>
            <a:r>
              <a:rPr lang="en-US" dirty="0" err="1"/>
              <a:t>api</a:t>
            </a:r>
            <a:r>
              <a:rPr lang="en-US" dirty="0"/>
              <a:t> post data transaction</a:t>
            </a:r>
          </a:p>
        </p:txBody>
      </p:sp>
      <p:pic>
        <p:nvPicPr>
          <p:cNvPr id="5" name="Content Placeholder 4" descr="Graphical user interface, text&#10;&#10;Description automatically generated">
            <a:extLst>
              <a:ext uri="{FF2B5EF4-FFF2-40B4-BE49-F238E27FC236}">
                <a16:creationId xmlns:a16="http://schemas.microsoft.com/office/drawing/2014/main" id="{D6B33049-39E3-8A49-8CFF-71778D3A9BA4}"/>
              </a:ext>
            </a:extLst>
          </p:cNvPr>
          <p:cNvPicPr>
            <a:picLocks noGrp="1" noChangeAspect="1"/>
          </p:cNvPicPr>
          <p:nvPr>
            <p:ph idx="1"/>
          </p:nvPr>
        </p:nvPicPr>
        <p:blipFill rotWithShape="1">
          <a:blip r:embed="rId2"/>
          <a:srcRect l="25030" t="15737"/>
          <a:stretch/>
        </p:blipFill>
        <p:spPr>
          <a:xfrm>
            <a:off x="1236345" y="1722120"/>
            <a:ext cx="10058400" cy="5029200"/>
          </a:xfrm>
        </p:spPr>
      </p:pic>
    </p:spTree>
    <p:extLst>
      <p:ext uri="{BB962C8B-B14F-4D97-AF65-F5344CB8AC3E}">
        <p14:creationId xmlns:p14="http://schemas.microsoft.com/office/powerpoint/2010/main" val="49484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3F7CF-F1A1-8040-9395-6E468949356C}"/>
              </a:ext>
            </a:extLst>
          </p:cNvPr>
          <p:cNvSpPr>
            <a:spLocks noGrp="1"/>
          </p:cNvSpPr>
          <p:nvPr>
            <p:ph type="title"/>
          </p:nvPr>
        </p:nvSpPr>
        <p:spPr/>
        <p:txBody>
          <a:bodyPr/>
          <a:lstStyle/>
          <a:p>
            <a:r>
              <a:rPr lang="en-US" dirty="0"/>
              <a:t>TEST API POST DATA TRANSACTION</a:t>
            </a:r>
          </a:p>
        </p:txBody>
      </p:sp>
      <p:pic>
        <p:nvPicPr>
          <p:cNvPr id="5" name="Content Placeholder 4" descr="A screenshot of a computer&#10;&#10;Description automatically generated">
            <a:extLst>
              <a:ext uri="{FF2B5EF4-FFF2-40B4-BE49-F238E27FC236}">
                <a16:creationId xmlns:a16="http://schemas.microsoft.com/office/drawing/2014/main" id="{506E8999-69B5-1142-8528-F2A60CDFCC73}"/>
              </a:ext>
            </a:extLst>
          </p:cNvPr>
          <p:cNvPicPr>
            <a:picLocks noGrp="1" noChangeAspect="1"/>
          </p:cNvPicPr>
          <p:nvPr>
            <p:ph idx="1"/>
          </p:nvPr>
        </p:nvPicPr>
        <p:blipFill rotWithShape="1">
          <a:blip r:embed="rId2"/>
          <a:srcRect l="24794" t="13480"/>
          <a:stretch/>
        </p:blipFill>
        <p:spPr>
          <a:xfrm>
            <a:off x="1356359" y="1676400"/>
            <a:ext cx="10195561" cy="4876800"/>
          </a:xfrm>
        </p:spPr>
      </p:pic>
    </p:spTree>
    <p:extLst>
      <p:ext uri="{BB962C8B-B14F-4D97-AF65-F5344CB8AC3E}">
        <p14:creationId xmlns:p14="http://schemas.microsoft.com/office/powerpoint/2010/main" val="1702899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A94C9-236B-C641-8731-E15852694628}"/>
              </a:ext>
            </a:extLst>
          </p:cNvPr>
          <p:cNvSpPr>
            <a:spLocks noGrp="1"/>
          </p:cNvSpPr>
          <p:nvPr>
            <p:ph type="title"/>
          </p:nvPr>
        </p:nvSpPr>
        <p:spPr/>
        <p:txBody>
          <a:bodyPr/>
          <a:lstStyle/>
          <a:p>
            <a:r>
              <a:rPr lang="en-US" dirty="0"/>
              <a:t>TETS API GET ALL DATA TRANSACTION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D4EC510-F410-6444-B5DF-5C972EE18F1F}"/>
              </a:ext>
            </a:extLst>
          </p:cNvPr>
          <p:cNvPicPr>
            <a:picLocks noGrp="1" noChangeAspect="1"/>
          </p:cNvPicPr>
          <p:nvPr>
            <p:ph idx="1"/>
          </p:nvPr>
        </p:nvPicPr>
        <p:blipFill rotWithShape="1">
          <a:blip r:embed="rId2"/>
          <a:srcRect l="22913" t="14984"/>
          <a:stretch/>
        </p:blipFill>
        <p:spPr>
          <a:xfrm>
            <a:off x="609600" y="1676400"/>
            <a:ext cx="11292839" cy="4846320"/>
          </a:xfrm>
        </p:spPr>
      </p:pic>
    </p:spTree>
    <p:extLst>
      <p:ext uri="{BB962C8B-B14F-4D97-AF65-F5344CB8AC3E}">
        <p14:creationId xmlns:p14="http://schemas.microsoft.com/office/powerpoint/2010/main" val="1208190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7952-0D81-FB4B-A893-6A21B581D0B4}"/>
              </a:ext>
            </a:extLst>
          </p:cNvPr>
          <p:cNvSpPr>
            <a:spLocks noGrp="1"/>
          </p:cNvSpPr>
          <p:nvPr>
            <p:ph type="title"/>
          </p:nvPr>
        </p:nvSpPr>
        <p:spPr/>
        <p:txBody>
          <a:bodyPr/>
          <a:lstStyle/>
          <a:p>
            <a:r>
              <a:rPr lang="en-US" dirty="0"/>
              <a:t>TETS API GET ALL DATA TRANSACTION</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CA3BBAB-758F-C14E-BEC7-F1A8326482A7}"/>
              </a:ext>
            </a:extLst>
          </p:cNvPr>
          <p:cNvPicPr>
            <a:picLocks noGrp="1" noChangeAspect="1"/>
          </p:cNvPicPr>
          <p:nvPr>
            <p:ph idx="1"/>
          </p:nvPr>
        </p:nvPicPr>
        <p:blipFill rotWithShape="1">
          <a:blip r:embed="rId2"/>
          <a:srcRect l="25265" t="14984"/>
          <a:stretch/>
        </p:blipFill>
        <p:spPr>
          <a:xfrm>
            <a:off x="896112" y="1572387"/>
            <a:ext cx="10716768" cy="4950333"/>
          </a:xfrm>
        </p:spPr>
      </p:pic>
    </p:spTree>
    <p:extLst>
      <p:ext uri="{BB962C8B-B14F-4D97-AF65-F5344CB8AC3E}">
        <p14:creationId xmlns:p14="http://schemas.microsoft.com/office/powerpoint/2010/main" val="66842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a:t>Kebutuhan</a:t>
            </a:r>
            <a:r>
              <a:rPr lang="en-US" sz="3600" b="1" dirty="0"/>
              <a:t> </a:t>
            </a:r>
            <a:r>
              <a:rPr lang="en-US" sz="3600" b="1" dirty="0" err="1"/>
              <a:t>Devops</a:t>
            </a:r>
            <a:endParaRPr lang="en-US" sz="3600" b="1" dirty="0"/>
          </a:p>
        </p:txBody>
      </p:sp>
      <p:sp>
        <p:nvSpPr>
          <p:cNvPr id="3" name="Content Placeholder 2"/>
          <p:cNvSpPr>
            <a:spLocks noGrp="1"/>
          </p:cNvSpPr>
          <p:nvPr>
            <p:ph idx="1"/>
          </p:nvPr>
        </p:nvSpPr>
        <p:spPr>
          <a:xfrm>
            <a:off x="1828800" y="2133600"/>
            <a:ext cx="8229600" cy="3048000"/>
          </a:xfrm>
        </p:spPr>
        <p:txBody>
          <a:bodyPr>
            <a:normAutofit/>
          </a:bodyPr>
          <a:lstStyle/>
          <a:p>
            <a:r>
              <a:rPr lang="en-US" dirty="0"/>
              <a:t>VM(</a:t>
            </a:r>
            <a:r>
              <a:rPr lang="en-US" dirty="0" err="1"/>
              <a:t>ubuntu</a:t>
            </a:r>
            <a:r>
              <a:rPr lang="en-US" dirty="0"/>
              <a:t>) using vagrant </a:t>
            </a:r>
            <a:r>
              <a:rPr lang="en-US" dirty="0" err="1"/>
              <a:t>di</a:t>
            </a:r>
            <a:r>
              <a:rPr lang="en-US" dirty="0"/>
              <a:t> virtual box</a:t>
            </a:r>
          </a:p>
          <a:p>
            <a:r>
              <a:rPr lang="en-US" dirty="0" err="1"/>
              <a:t>Github</a:t>
            </a:r>
            <a:endParaRPr lang="en-US" dirty="0"/>
          </a:p>
          <a:p>
            <a:r>
              <a:rPr lang="en-US" dirty="0" err="1"/>
              <a:t>Docker</a:t>
            </a:r>
            <a:endParaRPr lang="en-US" dirty="0"/>
          </a:p>
          <a:p>
            <a:r>
              <a:rPr lang="en-US" dirty="0"/>
              <a:t>Jenkins</a:t>
            </a:r>
          </a:p>
          <a:p>
            <a:r>
              <a:rPr lang="en-US" dirty="0"/>
              <a:t>Docker swarm mode </a:t>
            </a:r>
          </a:p>
          <a:p>
            <a:r>
              <a:rPr lang="en-US" dirty="0"/>
              <a:t>Grafana (Server monitoring)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1575-A2B9-4C46-A3FC-E2A1B4AECE9B}"/>
              </a:ext>
            </a:extLst>
          </p:cNvPr>
          <p:cNvSpPr>
            <a:spLocks noGrp="1"/>
          </p:cNvSpPr>
          <p:nvPr>
            <p:ph type="title"/>
          </p:nvPr>
        </p:nvSpPr>
        <p:spPr/>
        <p:txBody>
          <a:bodyPr/>
          <a:lstStyle/>
          <a:p>
            <a:r>
              <a:rPr lang="en-ID" b="1" dirty="0"/>
              <a:t>Grafana</a:t>
            </a:r>
            <a:endParaRPr lang="en-US" dirty="0"/>
          </a:p>
        </p:txBody>
      </p:sp>
      <p:sp>
        <p:nvSpPr>
          <p:cNvPr id="3" name="Content Placeholder 2">
            <a:extLst>
              <a:ext uri="{FF2B5EF4-FFF2-40B4-BE49-F238E27FC236}">
                <a16:creationId xmlns:a16="http://schemas.microsoft.com/office/drawing/2014/main" id="{36F3E1CC-7E4B-3D46-8F06-6FEE1AEC1649}"/>
              </a:ext>
            </a:extLst>
          </p:cNvPr>
          <p:cNvSpPr>
            <a:spLocks noGrp="1"/>
          </p:cNvSpPr>
          <p:nvPr>
            <p:ph idx="1"/>
          </p:nvPr>
        </p:nvSpPr>
        <p:spPr/>
        <p:txBody>
          <a:bodyPr/>
          <a:lstStyle/>
          <a:p>
            <a:r>
              <a:rPr lang="en-ID" b="1" dirty="0"/>
              <a:t>Grafana </a:t>
            </a:r>
            <a:r>
              <a:rPr lang="en-ID" b="1" dirty="0" err="1"/>
              <a:t>adalah</a:t>
            </a:r>
            <a:r>
              <a:rPr lang="en-ID" b="1" dirty="0"/>
              <a:t> </a:t>
            </a:r>
            <a:r>
              <a:rPr lang="en-ID" b="1" dirty="0" err="1"/>
              <a:t>analitik</a:t>
            </a:r>
            <a:r>
              <a:rPr lang="en-ID" b="1" dirty="0"/>
              <a:t> </a:t>
            </a:r>
            <a:r>
              <a:rPr lang="en-ID" b="1" dirty="0" err="1"/>
              <a:t>sumber</a:t>
            </a:r>
            <a:r>
              <a:rPr lang="en-ID" b="1" dirty="0"/>
              <a:t> </a:t>
            </a:r>
            <a:r>
              <a:rPr lang="en-ID" b="1" dirty="0" err="1"/>
              <a:t>terbuka</a:t>
            </a:r>
            <a:r>
              <a:rPr lang="en-ID" b="1" dirty="0"/>
              <a:t> multi-platform dan </a:t>
            </a:r>
            <a:r>
              <a:rPr lang="en-ID" b="1" dirty="0" err="1"/>
              <a:t>aplikasi</a:t>
            </a:r>
            <a:r>
              <a:rPr lang="en-ID" b="1" dirty="0"/>
              <a:t> web </a:t>
            </a:r>
            <a:r>
              <a:rPr lang="en-ID" b="1" dirty="0" err="1"/>
              <a:t>visualisasi</a:t>
            </a:r>
            <a:r>
              <a:rPr lang="en-ID" b="1" dirty="0"/>
              <a:t> </a:t>
            </a:r>
            <a:r>
              <a:rPr lang="en-ID" b="1" dirty="0" err="1"/>
              <a:t>interaktif</a:t>
            </a:r>
            <a:r>
              <a:rPr lang="en-ID" b="1" dirty="0"/>
              <a:t>. </a:t>
            </a:r>
            <a:r>
              <a:rPr lang="en-ID" b="1" dirty="0" err="1"/>
              <a:t>Ini</a:t>
            </a:r>
            <a:r>
              <a:rPr lang="en-ID" b="1" dirty="0"/>
              <a:t> </a:t>
            </a:r>
            <a:r>
              <a:rPr lang="en-ID" b="1" dirty="0" err="1"/>
              <a:t>menyediakan</a:t>
            </a:r>
            <a:r>
              <a:rPr lang="en-ID" b="1" dirty="0"/>
              <a:t> </a:t>
            </a:r>
            <a:r>
              <a:rPr lang="en-ID" b="1" dirty="0" err="1"/>
              <a:t>bagan</a:t>
            </a:r>
            <a:r>
              <a:rPr lang="en-ID" b="1" dirty="0"/>
              <a:t>, </a:t>
            </a:r>
            <a:r>
              <a:rPr lang="en-ID" b="1" dirty="0" err="1"/>
              <a:t>grafik</a:t>
            </a:r>
            <a:r>
              <a:rPr lang="en-ID" b="1" dirty="0"/>
              <a:t>, dan </a:t>
            </a:r>
            <a:r>
              <a:rPr lang="en-ID" b="1" dirty="0" err="1"/>
              <a:t>peringatan</a:t>
            </a:r>
            <a:r>
              <a:rPr lang="en-ID" b="1" dirty="0"/>
              <a:t> </a:t>
            </a:r>
            <a:r>
              <a:rPr lang="en-ID" b="1" dirty="0" err="1"/>
              <a:t>untuk</a:t>
            </a:r>
            <a:r>
              <a:rPr lang="en-ID" b="1" dirty="0"/>
              <a:t> web </a:t>
            </a:r>
            <a:r>
              <a:rPr lang="en-ID" b="1" dirty="0" err="1"/>
              <a:t>saat</a:t>
            </a:r>
            <a:r>
              <a:rPr lang="en-ID" b="1" dirty="0"/>
              <a:t> </a:t>
            </a:r>
            <a:r>
              <a:rPr lang="en-ID" b="1" dirty="0" err="1"/>
              <a:t>terhubung</a:t>
            </a:r>
            <a:r>
              <a:rPr lang="en-ID" b="1" dirty="0"/>
              <a:t> </a:t>
            </a:r>
            <a:r>
              <a:rPr lang="en-ID" b="1" dirty="0" err="1"/>
              <a:t>ke</a:t>
            </a:r>
            <a:r>
              <a:rPr lang="en-ID" b="1" dirty="0"/>
              <a:t> </a:t>
            </a:r>
            <a:r>
              <a:rPr lang="en-ID" b="1" dirty="0" err="1"/>
              <a:t>sumber</a:t>
            </a:r>
            <a:r>
              <a:rPr lang="en-ID" b="1" dirty="0"/>
              <a:t> data yang </a:t>
            </a:r>
            <a:r>
              <a:rPr lang="en-ID" b="1" dirty="0" err="1"/>
              <a:t>didukung</a:t>
            </a:r>
            <a:r>
              <a:rPr lang="en-ID" b="1" dirty="0"/>
              <a:t>.</a:t>
            </a:r>
            <a:endParaRPr lang="en-ID" dirty="0"/>
          </a:p>
          <a:p>
            <a:r>
              <a:rPr lang="en-ID" dirty="0"/>
              <a:t>Grafana </a:t>
            </a:r>
            <a:r>
              <a:rPr lang="en-ID" dirty="0" err="1"/>
              <a:t>merupakan</a:t>
            </a:r>
            <a:r>
              <a:rPr lang="en-ID" dirty="0"/>
              <a:t> </a:t>
            </a:r>
            <a:r>
              <a:rPr lang="en-ID" dirty="0" err="1"/>
              <a:t>aplikasi</a:t>
            </a:r>
            <a:r>
              <a:rPr lang="en-ID" dirty="0"/>
              <a:t> open-source </a:t>
            </a:r>
            <a:r>
              <a:rPr lang="en-ID" dirty="0" err="1"/>
              <a:t>untuk</a:t>
            </a:r>
            <a:r>
              <a:rPr lang="en-ID" dirty="0"/>
              <a:t> </a:t>
            </a:r>
            <a:r>
              <a:rPr lang="en-ID" dirty="0" err="1"/>
              <a:t>memonitor</a:t>
            </a:r>
            <a:r>
              <a:rPr lang="en-ID" dirty="0"/>
              <a:t> dan </a:t>
            </a:r>
            <a:r>
              <a:rPr lang="en-ID" dirty="0" err="1"/>
              <a:t>menganalisa</a:t>
            </a:r>
            <a:r>
              <a:rPr lang="en-ID" dirty="0"/>
              <a:t> metrics. Kita </a:t>
            </a:r>
            <a:r>
              <a:rPr lang="en-ID" dirty="0" err="1"/>
              <a:t>menggunakan</a:t>
            </a:r>
            <a:r>
              <a:rPr lang="en-ID" dirty="0"/>
              <a:t> Grafana </a:t>
            </a:r>
            <a:r>
              <a:rPr lang="en-ID" dirty="0" err="1"/>
              <a:t>untuk</a:t>
            </a:r>
            <a:r>
              <a:rPr lang="en-ID" dirty="0"/>
              <a:t> </a:t>
            </a:r>
            <a:r>
              <a:rPr lang="en-ID" dirty="0" err="1"/>
              <a:t>memvisualisasikan</a:t>
            </a:r>
            <a:r>
              <a:rPr lang="en-ID" dirty="0"/>
              <a:t> metrics </a:t>
            </a:r>
            <a:r>
              <a:rPr lang="en-ID" dirty="0" err="1"/>
              <a:t>menjadi</a:t>
            </a:r>
            <a:r>
              <a:rPr lang="en-ID" dirty="0"/>
              <a:t> </a:t>
            </a:r>
            <a:r>
              <a:rPr lang="en-ID" dirty="0" err="1"/>
              <a:t>grafik-grafik</a:t>
            </a:r>
            <a:r>
              <a:rPr lang="en-ID" dirty="0"/>
              <a:t> yang </a:t>
            </a:r>
            <a:r>
              <a:rPr lang="en-ID" dirty="0" err="1"/>
              <a:t>menarik</a:t>
            </a:r>
            <a:r>
              <a:rPr lang="en-ID" dirty="0"/>
              <a:t> </a:t>
            </a:r>
            <a:r>
              <a:rPr lang="en-ID" dirty="0" err="1"/>
              <a:t>untuk</a:t>
            </a:r>
            <a:r>
              <a:rPr lang="en-ID" dirty="0"/>
              <a:t> </a:t>
            </a:r>
            <a:r>
              <a:rPr lang="en-ID" dirty="0" err="1"/>
              <a:t>dilihat</a:t>
            </a:r>
            <a:r>
              <a:rPr lang="en-ID" dirty="0"/>
              <a:t> dan </a:t>
            </a:r>
            <a:r>
              <a:rPr lang="en-ID" dirty="0" err="1"/>
              <a:t>mudah</a:t>
            </a:r>
            <a:r>
              <a:rPr lang="en-ID" dirty="0"/>
              <a:t> </a:t>
            </a:r>
            <a:r>
              <a:rPr lang="en-ID" dirty="0" err="1"/>
              <a:t>dimengerti</a:t>
            </a:r>
            <a:r>
              <a:rPr lang="en-ID" dirty="0"/>
              <a:t>. Grafana </a:t>
            </a:r>
            <a:r>
              <a:rPr lang="en-ID" dirty="0" err="1"/>
              <a:t>memiliki</a:t>
            </a:r>
            <a:r>
              <a:rPr lang="en-ID" dirty="0"/>
              <a:t> </a:t>
            </a:r>
            <a:r>
              <a:rPr lang="en-ID" dirty="0" err="1"/>
              <a:t>banyak</a:t>
            </a:r>
            <a:r>
              <a:rPr lang="en-ID" dirty="0"/>
              <a:t> </a:t>
            </a:r>
            <a:r>
              <a:rPr lang="en-ID" dirty="0" err="1"/>
              <a:t>fitur</a:t>
            </a:r>
            <a:r>
              <a:rPr lang="en-ID" dirty="0"/>
              <a:t> yang powerful </a:t>
            </a:r>
            <a:r>
              <a:rPr lang="en-ID" dirty="0" err="1"/>
              <a:t>untuk</a:t>
            </a:r>
            <a:r>
              <a:rPr lang="en-ID" dirty="0"/>
              <a:t> </a:t>
            </a:r>
            <a:r>
              <a:rPr lang="en-ID" dirty="0" err="1"/>
              <a:t>memonitor</a:t>
            </a:r>
            <a:r>
              <a:rPr lang="en-ID" dirty="0"/>
              <a:t> dan </a:t>
            </a:r>
            <a:r>
              <a:rPr lang="en-ID" dirty="0" err="1"/>
              <a:t>menganalisa</a:t>
            </a:r>
            <a:r>
              <a:rPr lang="en-ID" dirty="0"/>
              <a:t>. Grafana juga </a:t>
            </a:r>
            <a:r>
              <a:rPr lang="en-ID" dirty="0" err="1"/>
              <a:t>memiliki</a:t>
            </a:r>
            <a:r>
              <a:rPr lang="en-ID" dirty="0"/>
              <a:t> </a:t>
            </a:r>
            <a:r>
              <a:rPr lang="en-ID" dirty="0" err="1"/>
              <a:t>fitur</a:t>
            </a:r>
            <a:r>
              <a:rPr lang="en-ID" dirty="0"/>
              <a:t> alerting yang </a:t>
            </a:r>
            <a:r>
              <a:rPr lang="en-ID" dirty="0" err="1"/>
              <a:t>sangat</a:t>
            </a:r>
            <a:r>
              <a:rPr lang="en-ID" dirty="0"/>
              <a:t> </a:t>
            </a:r>
            <a:r>
              <a:rPr lang="en-ID" dirty="0" err="1"/>
              <a:t>berguna</a:t>
            </a:r>
            <a:r>
              <a:rPr lang="en-ID" dirty="0"/>
              <a:t>. Feature </a:t>
            </a:r>
            <a:r>
              <a:rPr lang="en-ID" dirty="0" err="1"/>
              <a:t>ini</a:t>
            </a:r>
            <a:r>
              <a:rPr lang="en-ID" dirty="0"/>
              <a:t> </a:t>
            </a:r>
            <a:r>
              <a:rPr lang="en-ID" dirty="0" err="1"/>
              <a:t>telah</a:t>
            </a:r>
            <a:r>
              <a:rPr lang="en-ID" dirty="0"/>
              <a:t> </a:t>
            </a:r>
            <a:r>
              <a:rPr lang="en-ID" dirty="0" err="1"/>
              <a:t>banyak</a:t>
            </a:r>
            <a:r>
              <a:rPr lang="en-ID" dirty="0"/>
              <a:t> </a:t>
            </a:r>
            <a:r>
              <a:rPr lang="en-ID" dirty="0" err="1"/>
              <a:t>digunakan</a:t>
            </a:r>
            <a:r>
              <a:rPr lang="en-ID" dirty="0"/>
              <a:t> oleh </a:t>
            </a:r>
            <a:r>
              <a:rPr lang="en-ID" dirty="0" err="1"/>
              <a:t>ribuan</a:t>
            </a:r>
            <a:r>
              <a:rPr lang="en-ID" dirty="0"/>
              <a:t> </a:t>
            </a:r>
            <a:r>
              <a:rPr lang="en-ID" dirty="0" err="1"/>
              <a:t>perusahaan</a:t>
            </a:r>
            <a:r>
              <a:rPr lang="en-ID" dirty="0"/>
              <a:t>.</a:t>
            </a:r>
          </a:p>
          <a:p>
            <a:endParaRPr lang="en-US" dirty="0"/>
          </a:p>
        </p:txBody>
      </p:sp>
    </p:spTree>
    <p:extLst>
      <p:ext uri="{BB962C8B-B14F-4D97-AF65-F5344CB8AC3E}">
        <p14:creationId xmlns:p14="http://schemas.microsoft.com/office/powerpoint/2010/main" val="3890267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A21E2-1A76-8A4C-97C7-DA2EBE06F5F3}"/>
              </a:ext>
            </a:extLst>
          </p:cNvPr>
          <p:cNvSpPr>
            <a:spLocks noGrp="1"/>
          </p:cNvSpPr>
          <p:nvPr>
            <p:ph type="title"/>
          </p:nvPr>
        </p:nvSpPr>
        <p:spPr>
          <a:xfrm>
            <a:off x="8156350" y="484632"/>
            <a:ext cx="3544035" cy="1609344"/>
          </a:xfrm>
          <a:ln>
            <a:noFill/>
          </a:ln>
        </p:spPr>
        <p:txBody>
          <a:bodyPr>
            <a:normAutofit/>
          </a:bodyPr>
          <a:lstStyle/>
          <a:p>
            <a:r>
              <a:rPr lang="en-US" sz="3200"/>
              <a:t>GRAFANA DASHBOARD</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3C02DCC-781B-BE45-85A0-5C52BA67AE95}"/>
              </a:ext>
            </a:extLst>
          </p:cNvPr>
          <p:cNvPicPr>
            <a:picLocks noChangeAspect="1"/>
          </p:cNvPicPr>
          <p:nvPr/>
        </p:nvPicPr>
        <p:blipFill>
          <a:blip r:embed="rId4"/>
          <a:stretch>
            <a:fillRect/>
          </a:stretch>
        </p:blipFill>
        <p:spPr>
          <a:xfrm>
            <a:off x="633999" y="1283421"/>
            <a:ext cx="6882269" cy="4301418"/>
          </a:xfrm>
          <a:prstGeom prst="rect">
            <a:avLst/>
          </a:prstGeom>
        </p:spPr>
      </p:pic>
      <p:pic>
        <p:nvPicPr>
          <p:cNvPr id="7" name="Content Placeholder 6" descr="Graphical user interface&#10;&#10;Description automatically generated">
            <a:extLst>
              <a:ext uri="{FF2B5EF4-FFF2-40B4-BE49-F238E27FC236}">
                <a16:creationId xmlns:a16="http://schemas.microsoft.com/office/drawing/2014/main" id="{B07F2908-F0E8-E94C-BAD9-6B3BE51B7C9A}"/>
              </a:ext>
            </a:extLst>
          </p:cNvPr>
          <p:cNvPicPr>
            <a:picLocks noGrp="1" noChangeAspect="1"/>
          </p:cNvPicPr>
          <p:nvPr>
            <p:ph idx="1"/>
          </p:nvPr>
        </p:nvPicPr>
        <p:blipFill>
          <a:blip r:embed="rId5"/>
          <a:stretch>
            <a:fillRect/>
          </a:stretch>
        </p:blipFill>
        <p:spPr>
          <a:xfrm>
            <a:off x="7991327" y="1914525"/>
            <a:ext cx="4045653" cy="3829050"/>
          </a:xfrm>
        </p:spPr>
      </p:pic>
      <p:grpSp>
        <p:nvGrpSpPr>
          <p:cNvPr id="14" name="Group 1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832598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3372D-C0A8-0F44-8F53-BD5329D4624D}"/>
              </a:ext>
            </a:extLst>
          </p:cNvPr>
          <p:cNvSpPr>
            <a:spLocks noGrp="1"/>
          </p:cNvSpPr>
          <p:nvPr>
            <p:ph type="title"/>
          </p:nvPr>
        </p:nvSpPr>
        <p:spPr/>
        <p:txBody>
          <a:bodyPr/>
          <a:lstStyle/>
          <a:p>
            <a:r>
              <a:rPr lang="en-US" dirty="0"/>
              <a:t>Reference &amp; Source code (opensource) </a:t>
            </a:r>
          </a:p>
        </p:txBody>
      </p:sp>
      <p:sp>
        <p:nvSpPr>
          <p:cNvPr id="3" name="Content Placeholder 2">
            <a:extLst>
              <a:ext uri="{FF2B5EF4-FFF2-40B4-BE49-F238E27FC236}">
                <a16:creationId xmlns:a16="http://schemas.microsoft.com/office/drawing/2014/main" id="{E7BDCC01-7F62-F34D-86EE-13157E04DBBA}"/>
              </a:ext>
            </a:extLst>
          </p:cNvPr>
          <p:cNvSpPr>
            <a:spLocks noGrp="1"/>
          </p:cNvSpPr>
          <p:nvPr>
            <p:ph idx="1"/>
          </p:nvPr>
        </p:nvSpPr>
        <p:spPr/>
        <p:txBody>
          <a:bodyPr/>
          <a:lstStyle/>
          <a:p>
            <a:r>
              <a:rPr lang="en-US" dirty="0">
                <a:hlinkClick r:id="rId2"/>
              </a:rPr>
              <a:t>https://github.com/blackbeltandre/devops_glints</a:t>
            </a:r>
            <a:endParaRPr lang="en-US" dirty="0"/>
          </a:p>
          <a:p>
            <a:r>
              <a:rPr lang="en-US" dirty="0">
                <a:hlinkClick r:id="rId3"/>
              </a:rPr>
              <a:t>https://github.com/blackbeltandre/monitoring</a:t>
            </a:r>
            <a:endParaRPr lang="en-US" dirty="0"/>
          </a:p>
        </p:txBody>
      </p:sp>
    </p:spTree>
    <p:extLst>
      <p:ext uri="{BB962C8B-B14F-4D97-AF65-F5344CB8AC3E}">
        <p14:creationId xmlns:p14="http://schemas.microsoft.com/office/powerpoint/2010/main" val="136610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2916" y="5429250"/>
            <a:ext cx="12192000" cy="1428750"/>
          </a:xfrm>
          <a:prstGeom prst="rect">
            <a:avLst/>
          </a:prstGeom>
          <a:solidFill>
            <a:srgbClr val="6C000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Subtitle 2"/>
          <p:cNvSpPr txBox="1">
            <a:spLocks/>
          </p:cNvSpPr>
          <p:nvPr/>
        </p:nvSpPr>
        <p:spPr>
          <a:xfrm>
            <a:off x="-62916" y="2485064"/>
            <a:ext cx="12233944" cy="9353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THANK YOU</a:t>
            </a:r>
          </a:p>
        </p:txBody>
      </p:sp>
      <p:sp>
        <p:nvSpPr>
          <p:cNvPr id="8" name="Subtitle 2"/>
          <p:cNvSpPr txBox="1">
            <a:spLocks/>
          </p:cNvSpPr>
          <p:nvPr/>
        </p:nvSpPr>
        <p:spPr>
          <a:xfrm>
            <a:off x="150648" y="5580687"/>
            <a:ext cx="4410719" cy="14020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ID"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ID"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Subtitle 2"/>
          <p:cNvSpPr txBox="1">
            <a:spLocks/>
          </p:cNvSpPr>
          <p:nvPr/>
        </p:nvSpPr>
        <p:spPr>
          <a:xfrm>
            <a:off x="6711190" y="4200088"/>
            <a:ext cx="3618455" cy="10472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6C2782-B123-45F9-A311-5FD38135B5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6707578-C61D-BE48-9836-AEA0C85D75A7}"/>
              </a:ext>
            </a:extLst>
          </p:cNvPr>
          <p:cNvSpPr txBox="1"/>
          <p:nvPr/>
        </p:nvSpPr>
        <p:spPr>
          <a:xfrm>
            <a:off x="3572933" y="2810933"/>
            <a:ext cx="5377350" cy="923330"/>
          </a:xfrm>
          <a:prstGeom prst="rect">
            <a:avLst/>
          </a:prstGeom>
          <a:noFill/>
        </p:spPr>
        <p:txBody>
          <a:bodyPr wrap="square" rtlCol="0">
            <a:spAutoFit/>
          </a:bodyPr>
          <a:lstStyle/>
          <a:p>
            <a:r>
              <a:rPr lang="en-US" sz="5400" b="1" dirty="0"/>
              <a:t>TERIMAKASIH </a:t>
            </a:r>
          </a:p>
        </p:txBody>
      </p:sp>
      <p:pic>
        <p:nvPicPr>
          <p:cNvPr id="11" name="Content Placeholder 5" descr="Thank-You-Sayings-FT.jpg">
            <a:extLst>
              <a:ext uri="{FF2B5EF4-FFF2-40B4-BE49-F238E27FC236}">
                <a16:creationId xmlns:a16="http://schemas.microsoft.com/office/drawing/2014/main" id="{9DBD49DB-EE8B-1E40-9041-416444C4C62D}"/>
              </a:ext>
            </a:extLst>
          </p:cNvPr>
          <p:cNvPicPr>
            <a:picLocks noChangeAspect="1"/>
          </p:cNvPicPr>
          <p:nvPr/>
        </p:nvPicPr>
        <p:blipFill>
          <a:blip r:embed="rId2" cstate="print"/>
          <a:stretch>
            <a:fillRect/>
          </a:stretch>
        </p:blipFill>
        <p:spPr>
          <a:xfrm>
            <a:off x="2496088" y="2636501"/>
            <a:ext cx="6454195" cy="3359718"/>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9DE5F460-1C48-C04A-8660-5935AF9DD42C}"/>
              </a:ext>
            </a:extLst>
          </p:cNvPr>
          <p:cNvPicPr>
            <a:picLocks noChangeAspect="1"/>
          </p:cNvPicPr>
          <p:nvPr/>
        </p:nvPicPr>
        <p:blipFill>
          <a:blip r:embed="rId3"/>
          <a:stretch>
            <a:fillRect/>
          </a:stretch>
        </p:blipFill>
        <p:spPr>
          <a:xfrm>
            <a:off x="223256" y="205075"/>
            <a:ext cx="5579721" cy="2279989"/>
          </a:xfrm>
          <a:prstGeom prst="rect">
            <a:avLst/>
          </a:prstGeom>
        </p:spPr>
      </p:pic>
    </p:spTree>
    <p:extLst>
      <p:ext uri="{BB962C8B-B14F-4D97-AF65-F5344CB8AC3E}">
        <p14:creationId xmlns:p14="http://schemas.microsoft.com/office/powerpoint/2010/main" val="2509674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cstate="print"/>
          <a:srcRect l="31250" t="28571" r="32589" b="50000"/>
          <a:stretch>
            <a:fillRect/>
          </a:stretch>
        </p:blipFill>
        <p:spPr bwMode="auto">
          <a:xfrm>
            <a:off x="2667000" y="762000"/>
            <a:ext cx="6172200" cy="1981200"/>
          </a:xfrm>
          <a:prstGeom prst="rect">
            <a:avLst/>
          </a:prstGeom>
          <a:noFill/>
          <a:ln w="9525">
            <a:noFill/>
            <a:miter lim="800000"/>
            <a:headEnd/>
            <a:tailEnd/>
          </a:ln>
        </p:spPr>
      </p:pic>
      <p:sp>
        <p:nvSpPr>
          <p:cNvPr id="6" name="Content Placeholder 2"/>
          <p:cNvSpPr txBox="1">
            <a:spLocks/>
          </p:cNvSpPr>
          <p:nvPr/>
        </p:nvSpPr>
        <p:spPr>
          <a:xfrm>
            <a:off x="2362200" y="2667000"/>
            <a:ext cx="7391400" cy="3200400"/>
          </a:xfrm>
          <a:prstGeom prst="rect">
            <a:avLst/>
          </a:prstGeom>
        </p:spPr>
        <p:txBody>
          <a:bodyPr vert="horz" lIns="91440" tIns="45720" rIns="91440" bIns="45720" rtlCol="0">
            <a:normAutofit fontScale="40000" lnSpcReduction="20000"/>
          </a:bodyPr>
          <a:lstStyle/>
          <a:p>
            <a:pPr marL="342900" indent="-342900">
              <a:spcBef>
                <a:spcPct val="20000"/>
              </a:spcBef>
              <a:buFont typeface="Arial" pitchFamily="34" charset="0"/>
              <a:buChar char="•"/>
              <a:defRPr/>
            </a:pPr>
            <a:endParaRPr lang="en-US" sz="3200" dirty="0"/>
          </a:p>
          <a:p>
            <a:pPr marL="342900" indent="-342900">
              <a:spcBef>
                <a:spcPct val="20000"/>
              </a:spcBef>
              <a:defRPr/>
            </a:pPr>
            <a:r>
              <a:rPr lang="en-US" sz="4900" b="1" dirty="0"/>
              <a:t>Vagrant</a:t>
            </a:r>
            <a:endParaRPr lang="en-US" sz="4900" dirty="0"/>
          </a:p>
          <a:p>
            <a:pPr marL="342900" indent="-342900">
              <a:spcBef>
                <a:spcPct val="20000"/>
              </a:spcBef>
              <a:buFont typeface="Arial" pitchFamily="34" charset="0"/>
              <a:buChar char="•"/>
              <a:defRPr/>
            </a:pPr>
            <a:endParaRPr lang="en-US" sz="3200" dirty="0"/>
          </a:p>
          <a:p>
            <a:pPr marL="342900" indent="-342900">
              <a:spcBef>
                <a:spcPct val="20000"/>
              </a:spcBef>
              <a:buFont typeface="Arial" pitchFamily="34" charset="0"/>
              <a:buChar char="•"/>
              <a:defRPr/>
            </a:pPr>
            <a:r>
              <a:rPr lang="en-US" sz="3200" dirty="0" err="1"/>
              <a:t>Dengan</a:t>
            </a:r>
            <a:r>
              <a:rPr lang="en-US" sz="3200" dirty="0"/>
              <a:t> Vagrant </a:t>
            </a:r>
            <a:r>
              <a:rPr lang="en-US" sz="3200" dirty="0" err="1"/>
              <a:t>kita</a:t>
            </a:r>
            <a:r>
              <a:rPr lang="en-US" sz="3200" dirty="0"/>
              <a:t> </a:t>
            </a:r>
            <a:r>
              <a:rPr lang="en-US" sz="3200" dirty="0" err="1"/>
              <a:t>dapat</a:t>
            </a:r>
            <a:r>
              <a:rPr lang="en-US" sz="3200" dirty="0"/>
              <a:t> </a:t>
            </a:r>
            <a:r>
              <a:rPr lang="en-US" sz="3200" dirty="0" err="1"/>
              <a:t>menginstall</a:t>
            </a:r>
            <a:r>
              <a:rPr lang="en-US" sz="3200" dirty="0"/>
              <a:t> </a:t>
            </a:r>
            <a:r>
              <a:rPr lang="en-US" sz="3200" dirty="0" err="1"/>
              <a:t>lingkungan</a:t>
            </a:r>
            <a:r>
              <a:rPr lang="en-US" sz="3200" dirty="0"/>
              <a:t> development </a:t>
            </a:r>
            <a:r>
              <a:rPr lang="en-US" sz="3200" dirty="0" err="1"/>
              <a:t>dengan</a:t>
            </a:r>
            <a:r>
              <a:rPr lang="en-US" sz="3200" dirty="0"/>
              <a:t> </a:t>
            </a:r>
            <a:r>
              <a:rPr lang="en-US" sz="3200" dirty="0" err="1"/>
              <a:t>mudah</a:t>
            </a:r>
            <a:r>
              <a:rPr lang="en-US" sz="3200" dirty="0"/>
              <a:t> </a:t>
            </a:r>
            <a:r>
              <a:rPr lang="en-US" sz="3200" dirty="0" err="1"/>
              <a:t>dan</a:t>
            </a:r>
            <a:endParaRPr lang="en-US" sz="3200" dirty="0"/>
          </a:p>
          <a:p>
            <a:pPr marL="342900" indent="-342900">
              <a:spcBef>
                <a:spcPct val="20000"/>
              </a:spcBef>
              <a:buFont typeface="Arial" pitchFamily="34" charset="0"/>
              <a:buChar char="•"/>
              <a:defRPr/>
            </a:pPr>
            <a:r>
              <a:rPr lang="en-US" sz="3200" dirty="0" err="1"/>
              <a:t>praktis</a:t>
            </a:r>
            <a:r>
              <a:rPr lang="en-US" sz="3200" dirty="0"/>
              <a:t>.</a:t>
            </a:r>
          </a:p>
          <a:p>
            <a:pPr marL="342900" indent="-342900">
              <a:spcBef>
                <a:spcPct val="20000"/>
              </a:spcBef>
              <a:buFont typeface="Arial" pitchFamily="34" charset="0"/>
              <a:buChar char="•"/>
              <a:defRPr/>
            </a:pPr>
            <a:r>
              <a:rPr lang="en-US" sz="3200" dirty="0" err="1"/>
              <a:t>Salah</a:t>
            </a:r>
            <a:r>
              <a:rPr lang="en-US" sz="3200" dirty="0"/>
              <a:t> </a:t>
            </a:r>
            <a:r>
              <a:rPr lang="en-US" sz="3200" dirty="0" err="1"/>
              <a:t>satu</a:t>
            </a:r>
            <a:r>
              <a:rPr lang="en-US" sz="3200" dirty="0"/>
              <a:t> </a:t>
            </a:r>
            <a:r>
              <a:rPr lang="en-US" sz="3200" dirty="0" err="1"/>
              <a:t>istilah</a:t>
            </a:r>
            <a:r>
              <a:rPr lang="en-US" sz="3200" dirty="0"/>
              <a:t> yang </a:t>
            </a:r>
            <a:r>
              <a:rPr lang="en-US" sz="3200" dirty="0" err="1"/>
              <a:t>harus</a:t>
            </a:r>
            <a:r>
              <a:rPr lang="en-US" sz="3200" dirty="0"/>
              <a:t> </a:t>
            </a:r>
            <a:r>
              <a:rPr lang="en-US" sz="3200" dirty="0" err="1"/>
              <a:t>di</a:t>
            </a:r>
            <a:r>
              <a:rPr lang="en-US" sz="3200" dirty="0"/>
              <a:t> </a:t>
            </a:r>
            <a:r>
              <a:rPr lang="en-US" sz="3200" dirty="0" err="1"/>
              <a:t>ketahui</a:t>
            </a:r>
            <a:r>
              <a:rPr lang="en-US" sz="3200" dirty="0"/>
              <a:t> </a:t>
            </a:r>
            <a:r>
              <a:rPr lang="en-US" sz="3200" dirty="0" err="1"/>
              <a:t>dari</a:t>
            </a:r>
            <a:r>
              <a:rPr lang="en-US" sz="3200" dirty="0"/>
              <a:t> Vagrant </a:t>
            </a:r>
            <a:r>
              <a:rPr lang="en-US" sz="3200" dirty="0" err="1"/>
              <a:t>adalah</a:t>
            </a:r>
            <a:r>
              <a:rPr lang="en-US" sz="3200" dirty="0"/>
              <a:t> Box. Box </a:t>
            </a:r>
            <a:r>
              <a:rPr lang="en-US" sz="3200" dirty="0" err="1"/>
              <a:t>adalah</a:t>
            </a:r>
            <a:r>
              <a:rPr lang="en-US" sz="3200" dirty="0"/>
              <a:t> format</a:t>
            </a:r>
          </a:p>
          <a:p>
            <a:pPr marL="342900" indent="-342900">
              <a:spcBef>
                <a:spcPct val="20000"/>
              </a:spcBef>
              <a:buFont typeface="Arial" pitchFamily="34" charset="0"/>
              <a:buChar char="•"/>
              <a:defRPr/>
            </a:pPr>
            <a:r>
              <a:rPr lang="en-US" sz="3200" dirty="0" err="1"/>
              <a:t>paket</a:t>
            </a:r>
            <a:r>
              <a:rPr lang="en-US" sz="3200" dirty="0"/>
              <a:t> </a:t>
            </a:r>
            <a:r>
              <a:rPr lang="en-US" sz="3200" dirty="0" err="1"/>
              <a:t>untuk</a:t>
            </a:r>
            <a:r>
              <a:rPr lang="en-US" sz="3200" dirty="0"/>
              <a:t> Vagrant environment. Box </a:t>
            </a:r>
            <a:r>
              <a:rPr lang="en-US" sz="3200" dirty="0" err="1"/>
              <a:t>lah</a:t>
            </a:r>
            <a:r>
              <a:rPr lang="en-US" sz="3200" dirty="0"/>
              <a:t> yang </a:t>
            </a:r>
            <a:r>
              <a:rPr lang="en-US" sz="3200" dirty="0" err="1"/>
              <a:t>menjadi</a:t>
            </a:r>
            <a:r>
              <a:rPr lang="en-US" sz="3200" dirty="0"/>
              <a:t> </a:t>
            </a:r>
            <a:r>
              <a:rPr lang="en-US" sz="3200" dirty="0" err="1"/>
              <a:t>pembungkus</a:t>
            </a:r>
            <a:r>
              <a:rPr lang="en-US" sz="3200" dirty="0"/>
              <a:t> technology stack</a:t>
            </a:r>
          </a:p>
          <a:p>
            <a:pPr marL="342900" indent="-342900">
              <a:spcBef>
                <a:spcPct val="20000"/>
              </a:spcBef>
              <a:buFont typeface="Arial" pitchFamily="34" charset="0"/>
              <a:buChar char="•"/>
              <a:defRPr/>
            </a:pPr>
            <a:r>
              <a:rPr lang="en-US" sz="3200" dirty="0" err="1"/>
              <a:t>dengan</a:t>
            </a:r>
            <a:r>
              <a:rPr lang="en-US" sz="3200" dirty="0"/>
              <a:t> </a:t>
            </a:r>
            <a:r>
              <a:rPr lang="en-US" sz="3200" dirty="0" err="1"/>
              <a:t>segala</a:t>
            </a:r>
            <a:r>
              <a:rPr lang="en-US" sz="3200" dirty="0"/>
              <a:t> </a:t>
            </a:r>
            <a:r>
              <a:rPr lang="en-US" sz="3200" dirty="0" err="1"/>
              <a:t>konfigurasinya</a:t>
            </a:r>
            <a:r>
              <a:rPr lang="en-US" sz="3200" dirty="0"/>
              <a:t>. Vagrant Box </a:t>
            </a:r>
            <a:r>
              <a:rPr lang="en-US" sz="3200" dirty="0" err="1"/>
              <a:t>juga</a:t>
            </a:r>
            <a:r>
              <a:rPr lang="en-US" sz="3200" dirty="0"/>
              <a:t> </a:t>
            </a:r>
            <a:r>
              <a:rPr lang="en-US" sz="3200" dirty="0" err="1"/>
              <a:t>menyediakan</a:t>
            </a:r>
            <a:r>
              <a:rPr lang="en-US" sz="3200" dirty="0"/>
              <a:t> </a:t>
            </a:r>
            <a:r>
              <a:rPr lang="en-US" sz="3200" dirty="0" err="1"/>
              <a:t>beberapa</a:t>
            </a:r>
            <a:r>
              <a:rPr lang="en-US" sz="3200" dirty="0"/>
              <a:t> command line</a:t>
            </a:r>
          </a:p>
          <a:p>
            <a:pPr marL="342900" indent="-342900">
              <a:spcBef>
                <a:spcPct val="20000"/>
              </a:spcBef>
              <a:buFont typeface="Arial" pitchFamily="34" charset="0"/>
              <a:buChar char="•"/>
              <a:defRPr/>
            </a:pPr>
            <a:r>
              <a:rPr lang="en-US" sz="3200" dirty="0" err="1"/>
              <a:t>untuk</a:t>
            </a:r>
            <a:r>
              <a:rPr lang="en-US" sz="3200" dirty="0"/>
              <a:t> </a:t>
            </a:r>
            <a:r>
              <a:rPr lang="en-US" sz="3200" dirty="0" err="1"/>
              <a:t>mengatur</a:t>
            </a:r>
            <a:r>
              <a:rPr lang="en-US" sz="3200" dirty="0"/>
              <a:t> Box yang </a:t>
            </a:r>
            <a:r>
              <a:rPr lang="en-US" sz="3200" dirty="0" err="1"/>
              <a:t>ada</a:t>
            </a:r>
            <a:r>
              <a:rPr lang="en-US" sz="3200" dirty="0"/>
              <a:t>. </a:t>
            </a:r>
            <a:r>
              <a:rPr lang="en-US" sz="3200" dirty="0" err="1"/>
              <a:t>Terdapat</a:t>
            </a:r>
            <a:r>
              <a:rPr lang="en-US" sz="3200" dirty="0"/>
              <a:t> </a:t>
            </a:r>
            <a:r>
              <a:rPr lang="en-US" sz="3200" dirty="0" err="1"/>
              <a:t>berbagai</a:t>
            </a:r>
            <a:r>
              <a:rPr lang="en-US" sz="3200" dirty="0"/>
              <a:t> Box yang </a:t>
            </a:r>
            <a:r>
              <a:rPr lang="en-US" sz="3200" dirty="0" err="1"/>
              <a:t>sudah</a:t>
            </a:r>
            <a:r>
              <a:rPr lang="en-US" sz="3200" dirty="0"/>
              <a:t> </a:t>
            </a:r>
            <a:r>
              <a:rPr lang="en-US" sz="3200" dirty="0" err="1"/>
              <a:t>tersedia</a:t>
            </a:r>
            <a:r>
              <a:rPr lang="en-US" sz="3200" dirty="0"/>
              <a:t> </a:t>
            </a:r>
            <a:r>
              <a:rPr lang="en-US" sz="3200" dirty="0" err="1"/>
              <a:t>dan</a:t>
            </a:r>
            <a:r>
              <a:rPr lang="en-US" sz="3200" dirty="0"/>
              <a:t> </a:t>
            </a:r>
            <a:r>
              <a:rPr lang="en-US" sz="3200" dirty="0" err="1"/>
              <a:t>bisa</a:t>
            </a:r>
            <a:r>
              <a:rPr lang="en-US" sz="3200" dirty="0"/>
              <a:t> </a:t>
            </a:r>
            <a:r>
              <a:rPr lang="en-US" sz="3200" dirty="0" err="1"/>
              <a:t>kita</a:t>
            </a:r>
            <a:endParaRPr lang="en-US" sz="3200" dirty="0"/>
          </a:p>
          <a:p>
            <a:pPr marL="342900" indent="-342900">
              <a:spcBef>
                <a:spcPct val="20000"/>
              </a:spcBef>
              <a:buFont typeface="Arial" pitchFamily="34" charset="0"/>
              <a:buChar char="•"/>
              <a:defRPr/>
            </a:pPr>
            <a:r>
              <a:rPr lang="fi-FI" sz="3200" dirty="0"/>
              <a:t>gunakan. Teman-teman bisa lihat pada tautan berikut ini</a:t>
            </a:r>
          </a:p>
          <a:p>
            <a:pPr marL="342900" indent="-342900">
              <a:spcBef>
                <a:spcPct val="20000"/>
              </a:spcBef>
              <a:buFont typeface="Arial" pitchFamily="34" charset="0"/>
              <a:buChar char="•"/>
              <a:defRPr/>
            </a:pPr>
            <a:r>
              <a:rPr lang="en-US" sz="3200" dirty="0"/>
              <a:t>https://atlas.hashicorp.com/boxes/search. Yang </a:t>
            </a:r>
            <a:r>
              <a:rPr lang="en-US" sz="3200" dirty="0" err="1"/>
              <a:t>terdapat</a:t>
            </a:r>
            <a:r>
              <a:rPr lang="en-US" sz="3200" dirty="0"/>
              <a:t> </a:t>
            </a:r>
            <a:r>
              <a:rPr lang="en-US" sz="3200" dirty="0" err="1"/>
              <a:t>di</a:t>
            </a:r>
            <a:r>
              <a:rPr lang="en-US" sz="3200" dirty="0"/>
              <a:t> </a:t>
            </a:r>
            <a:r>
              <a:rPr lang="en-US" sz="3200" dirty="0" err="1"/>
              <a:t>situs</a:t>
            </a:r>
            <a:r>
              <a:rPr lang="en-US" sz="3200" dirty="0"/>
              <a:t> </a:t>
            </a:r>
            <a:r>
              <a:rPr lang="en-US" sz="3200" dirty="0" err="1"/>
              <a:t>tersebut</a:t>
            </a:r>
            <a:r>
              <a:rPr lang="en-US" sz="3200" dirty="0"/>
              <a:t> </a:t>
            </a:r>
            <a:r>
              <a:rPr lang="en-US" sz="3200" dirty="0" err="1"/>
              <a:t>merupakan</a:t>
            </a:r>
            <a:endParaRPr lang="en-US" sz="3200" dirty="0"/>
          </a:p>
          <a:p>
            <a:pPr marL="342900" indent="-342900">
              <a:spcBef>
                <a:spcPct val="20000"/>
              </a:spcBef>
              <a:buFont typeface="Arial" pitchFamily="34" charset="0"/>
              <a:buChar char="•"/>
              <a:defRPr/>
            </a:pPr>
            <a:r>
              <a:rPr lang="en-US" sz="3200" dirty="0"/>
              <a:t>public box, </a:t>
            </a:r>
            <a:r>
              <a:rPr lang="en-US" sz="3200" dirty="0" err="1"/>
              <a:t>kita</a:t>
            </a:r>
            <a:r>
              <a:rPr lang="en-US" sz="3200" dirty="0"/>
              <a:t> </a:t>
            </a:r>
            <a:r>
              <a:rPr lang="en-US" sz="3200" dirty="0" err="1"/>
              <a:t>dapat</a:t>
            </a:r>
            <a:r>
              <a:rPr lang="en-US" sz="3200" dirty="0"/>
              <a:t> </a:t>
            </a:r>
            <a:r>
              <a:rPr lang="en-US" sz="3200" dirty="0" err="1"/>
              <a:t>menggunakannya</a:t>
            </a:r>
            <a:r>
              <a:rPr lang="en-US" sz="3200" dirty="0"/>
              <a:t> </a:t>
            </a:r>
            <a:r>
              <a:rPr lang="en-US" sz="3200" dirty="0" err="1"/>
              <a:t>kapan</a:t>
            </a:r>
            <a:r>
              <a:rPr lang="en-US" sz="3200" dirty="0"/>
              <a:t> </a:t>
            </a:r>
            <a:r>
              <a:rPr lang="en-US" sz="3200" dirty="0" err="1"/>
              <a:t>saja</a:t>
            </a:r>
            <a:r>
              <a:rPr lang="en-US" sz="3200" dirty="0"/>
              <a:t>. Kita </a:t>
            </a:r>
            <a:r>
              <a:rPr lang="en-US" sz="3200" dirty="0" err="1"/>
              <a:t>juga</a:t>
            </a:r>
            <a:r>
              <a:rPr lang="en-US" sz="3200" dirty="0"/>
              <a:t> </a:t>
            </a:r>
            <a:r>
              <a:rPr lang="en-US" sz="3200" dirty="0" err="1"/>
              <a:t>bisa</a:t>
            </a:r>
            <a:r>
              <a:rPr lang="en-US" sz="3200" dirty="0"/>
              <a:t> </a:t>
            </a:r>
            <a:r>
              <a:rPr lang="en-US" sz="3200" dirty="0" err="1"/>
              <a:t>menambah</a:t>
            </a:r>
            <a:r>
              <a:rPr lang="en-US" sz="3200" dirty="0"/>
              <a:t> box </a:t>
            </a:r>
            <a:r>
              <a:rPr lang="en-US" sz="3200" dirty="0" err="1"/>
              <a:t>baru</a:t>
            </a:r>
            <a:endParaRPr lang="en-US" sz="3200" dirty="0"/>
          </a:p>
          <a:p>
            <a:pPr marL="342900" indent="-342900">
              <a:spcBef>
                <a:spcPct val="20000"/>
              </a:spcBef>
              <a:buFont typeface="Arial" pitchFamily="34" charset="0"/>
              <a:buChar char="•"/>
              <a:defRPr/>
            </a:pPr>
            <a:r>
              <a:rPr lang="en-US" sz="3200" dirty="0" err="1"/>
              <a:t>dalam</a:t>
            </a:r>
            <a:r>
              <a:rPr lang="en-US" sz="3200" dirty="0"/>
              <a:t> website </a:t>
            </a:r>
            <a:r>
              <a:rPr lang="en-US" sz="3200" dirty="0" err="1"/>
              <a:t>tersebut</a:t>
            </a:r>
            <a:r>
              <a:rPr lang="en-US" sz="3200" dirty="0"/>
              <a:t>.</a:t>
            </a:r>
          </a:p>
          <a:p>
            <a:pPr marL="342900" indent="-342900">
              <a:spcBef>
                <a:spcPct val="20000"/>
              </a:spcBef>
              <a:buFont typeface="Arial" pitchFamily="34" charset="0"/>
              <a:buChar char="•"/>
              <a:defRPr/>
            </a:pPr>
            <a:r>
              <a:rPr lang="en-US" sz="3200" dirty="0"/>
              <a:t>Vagrant </a:t>
            </a:r>
            <a:r>
              <a:rPr lang="en-US" sz="3200" dirty="0" err="1"/>
              <a:t>menggunakan</a:t>
            </a:r>
            <a:r>
              <a:rPr lang="en-US" sz="3200" dirty="0"/>
              <a:t> virtual box, </a:t>
            </a:r>
            <a:r>
              <a:rPr lang="en-US" sz="3200" dirty="0" err="1"/>
              <a:t>untuk</a:t>
            </a:r>
            <a:r>
              <a:rPr lang="en-US" sz="3200" dirty="0"/>
              <a:t> </a:t>
            </a:r>
            <a:r>
              <a:rPr lang="en-US" sz="3200" dirty="0" err="1"/>
              <a:t>menginstall</a:t>
            </a:r>
            <a:r>
              <a:rPr lang="en-US" sz="3200" dirty="0"/>
              <a:t> vagrant </a:t>
            </a:r>
            <a:r>
              <a:rPr lang="en-US" sz="3200" dirty="0" err="1"/>
              <a:t>maka</a:t>
            </a:r>
            <a:r>
              <a:rPr lang="en-US" sz="3200" dirty="0"/>
              <a:t> </a:t>
            </a:r>
            <a:r>
              <a:rPr lang="en-US" sz="3200" dirty="0" err="1"/>
              <a:t>harus</a:t>
            </a:r>
            <a:r>
              <a:rPr lang="en-US" sz="3200" dirty="0"/>
              <a:t> </a:t>
            </a:r>
            <a:r>
              <a:rPr lang="en-US" sz="3200" dirty="0" err="1"/>
              <a:t>menginstall</a:t>
            </a:r>
            <a:endParaRPr lang="en-US" sz="3200" dirty="0"/>
          </a:p>
          <a:p>
            <a:pPr marL="342900" indent="-342900">
              <a:spcBef>
                <a:spcPct val="20000"/>
              </a:spcBef>
              <a:buFont typeface="Arial" pitchFamily="34" charset="0"/>
              <a:buChar char="•"/>
              <a:defRPr/>
            </a:pPr>
            <a:r>
              <a:rPr lang="en-US" sz="3200" dirty="0"/>
              <a:t>virtual box </a:t>
            </a:r>
            <a:r>
              <a:rPr lang="en-US" sz="3200" dirty="0" err="1"/>
              <a:t>terlebih</a:t>
            </a:r>
            <a:r>
              <a:rPr lang="en-US" sz="3200" dirty="0"/>
              <a:t> </a:t>
            </a:r>
            <a:r>
              <a:rPr lang="en-US" sz="3200" dirty="0" err="1"/>
              <a:t>dahulu</a:t>
            </a:r>
            <a:r>
              <a:rPr lang="en-US" sz="3200"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66CAA-2EB8-DD48-BD8B-0976952B46CC}"/>
              </a:ext>
            </a:extLst>
          </p:cNvPr>
          <p:cNvSpPr>
            <a:spLocks noGrp="1"/>
          </p:cNvSpPr>
          <p:nvPr>
            <p:ph type="title"/>
          </p:nvPr>
        </p:nvSpPr>
        <p:spPr/>
        <p:txBody>
          <a:bodyPr/>
          <a:lstStyle/>
          <a:p>
            <a:r>
              <a:rPr lang="en-ID" b="1" dirty="0" err="1"/>
              <a:t>Mengenal</a:t>
            </a:r>
            <a:r>
              <a:rPr lang="en-ID" b="1" dirty="0"/>
              <a:t> Vagrant</a:t>
            </a:r>
            <a:endParaRPr lang="en-US" dirty="0"/>
          </a:p>
        </p:txBody>
      </p:sp>
      <p:sp>
        <p:nvSpPr>
          <p:cNvPr id="3" name="Content Placeholder 2">
            <a:extLst>
              <a:ext uri="{FF2B5EF4-FFF2-40B4-BE49-F238E27FC236}">
                <a16:creationId xmlns:a16="http://schemas.microsoft.com/office/drawing/2014/main" id="{49F0458D-7C6A-DA4B-B33A-1DBC459425BD}"/>
              </a:ext>
            </a:extLst>
          </p:cNvPr>
          <p:cNvSpPr>
            <a:spLocks noGrp="1"/>
          </p:cNvSpPr>
          <p:nvPr>
            <p:ph idx="1"/>
          </p:nvPr>
        </p:nvSpPr>
        <p:spPr/>
        <p:txBody>
          <a:bodyPr>
            <a:normAutofit/>
          </a:bodyPr>
          <a:lstStyle/>
          <a:p>
            <a:r>
              <a:rPr lang="en-ID" dirty="0" err="1"/>
              <a:t>Dengan</a:t>
            </a:r>
            <a:r>
              <a:rPr lang="en-ID" dirty="0"/>
              <a:t> </a:t>
            </a:r>
            <a:r>
              <a:rPr lang="en-ID" dirty="0" err="1"/>
              <a:t>bantuan</a:t>
            </a:r>
            <a:r>
              <a:rPr lang="en-ID" dirty="0"/>
              <a:t> </a:t>
            </a:r>
            <a:r>
              <a:rPr lang="en-ID" dirty="0" err="1"/>
              <a:t>virtualisasi</a:t>
            </a:r>
            <a:r>
              <a:rPr lang="en-ID" dirty="0"/>
              <a:t> </a:t>
            </a:r>
            <a:r>
              <a:rPr lang="en-ID" dirty="0" err="1"/>
              <a:t>kita</a:t>
            </a:r>
            <a:r>
              <a:rPr lang="en-ID" dirty="0"/>
              <a:t> </a:t>
            </a:r>
            <a:r>
              <a:rPr lang="en-ID" dirty="0" err="1"/>
              <a:t>dapat</a:t>
            </a:r>
            <a:r>
              <a:rPr lang="en-ID" dirty="0"/>
              <a:t> </a:t>
            </a:r>
            <a:r>
              <a:rPr lang="en-ID" dirty="0" err="1"/>
              <a:t>mengembangkan</a:t>
            </a:r>
            <a:r>
              <a:rPr lang="en-ID" dirty="0"/>
              <a:t> </a:t>
            </a:r>
            <a:r>
              <a:rPr lang="en-ID" dirty="0" err="1"/>
              <a:t>aplikasi</a:t>
            </a:r>
            <a:r>
              <a:rPr lang="en-ID" dirty="0"/>
              <a:t> di </a:t>
            </a:r>
            <a:r>
              <a:rPr lang="en-ID" dirty="0" err="1"/>
              <a:t>lokal</a:t>
            </a:r>
            <a:r>
              <a:rPr lang="en-ID" dirty="0"/>
              <a:t> </a:t>
            </a:r>
            <a:r>
              <a:rPr lang="en-ID" dirty="0" err="1"/>
              <a:t>dengan</a:t>
            </a:r>
            <a:r>
              <a:rPr lang="en-ID" dirty="0"/>
              <a:t> </a:t>
            </a:r>
            <a:r>
              <a:rPr lang="en-ID" dirty="0" err="1"/>
              <a:t>mensimulasikan</a:t>
            </a:r>
            <a:r>
              <a:rPr lang="en-ID" dirty="0"/>
              <a:t> </a:t>
            </a:r>
            <a:r>
              <a:rPr lang="en-ID" dirty="0" err="1"/>
              <a:t>persis</a:t>
            </a:r>
            <a:r>
              <a:rPr lang="en-ID" dirty="0"/>
              <a:t> </a:t>
            </a:r>
            <a:r>
              <a:rPr lang="en-ID" dirty="0" err="1"/>
              <a:t>keadaan</a:t>
            </a:r>
            <a:r>
              <a:rPr lang="en-ID" dirty="0"/>
              <a:t> server production yang </a:t>
            </a:r>
            <a:r>
              <a:rPr lang="en-ID" dirty="0" err="1"/>
              <a:t>sedang</a:t>
            </a:r>
            <a:r>
              <a:rPr lang="en-ID" dirty="0"/>
              <a:t> </a:t>
            </a:r>
            <a:r>
              <a:rPr lang="en-ID" dirty="0" err="1"/>
              <a:t>berjalan</a:t>
            </a:r>
            <a:r>
              <a:rPr lang="en-ID" dirty="0"/>
              <a:t>. </a:t>
            </a:r>
            <a:r>
              <a:rPr lang="en-ID" dirty="0" err="1"/>
              <a:t>Misal</a:t>
            </a:r>
            <a:r>
              <a:rPr lang="en-ID" dirty="0"/>
              <a:t>, </a:t>
            </a:r>
            <a:r>
              <a:rPr lang="en-ID" dirty="0" err="1"/>
              <a:t>teman-teman</a:t>
            </a:r>
            <a:r>
              <a:rPr lang="en-ID" dirty="0"/>
              <a:t> </a:t>
            </a:r>
            <a:r>
              <a:rPr lang="en-ID" dirty="0" err="1"/>
              <a:t>menggunakan</a:t>
            </a:r>
            <a:r>
              <a:rPr lang="en-ID" dirty="0"/>
              <a:t> Ubuntu Server 14.04 </a:t>
            </a:r>
            <a:r>
              <a:rPr lang="en-ID" dirty="0" err="1"/>
              <a:t>isinya</a:t>
            </a:r>
            <a:r>
              <a:rPr lang="en-ID" dirty="0"/>
              <a:t> </a:t>
            </a:r>
            <a:r>
              <a:rPr lang="en-ID" dirty="0" err="1"/>
              <a:t>berbagai</a:t>
            </a:r>
            <a:r>
              <a:rPr lang="en-ID" dirty="0"/>
              <a:t> </a:t>
            </a:r>
            <a:r>
              <a:rPr lang="en-ID" dirty="0" err="1"/>
              <a:t>senjata</a:t>
            </a:r>
            <a:r>
              <a:rPr lang="en-ID" dirty="0"/>
              <a:t> </a:t>
            </a:r>
            <a:r>
              <a:rPr lang="en-ID" dirty="0" err="1"/>
              <a:t>seperti</a:t>
            </a:r>
            <a:r>
              <a:rPr lang="en-ID" dirty="0"/>
              <a:t> Node </a:t>
            </a:r>
            <a:r>
              <a:rPr lang="en-ID" dirty="0" err="1"/>
              <a:t>Js</a:t>
            </a:r>
            <a:r>
              <a:rPr lang="en-ID" dirty="0"/>
              <a:t>, </a:t>
            </a:r>
            <a:r>
              <a:rPr lang="en-ID" dirty="0" err="1"/>
              <a:t>npm</a:t>
            </a:r>
            <a:r>
              <a:rPr lang="en-ID" dirty="0"/>
              <a:t>, </a:t>
            </a:r>
            <a:r>
              <a:rPr lang="en-ID" dirty="0" err="1"/>
              <a:t>nginx</a:t>
            </a:r>
            <a:r>
              <a:rPr lang="en-ID" dirty="0"/>
              <a:t> dan MongoDB </a:t>
            </a:r>
            <a:r>
              <a:rPr lang="en-ID" dirty="0" err="1"/>
              <a:t>dalam</a:t>
            </a:r>
            <a:r>
              <a:rPr lang="en-ID" dirty="0"/>
              <a:t> </a:t>
            </a:r>
            <a:r>
              <a:rPr lang="en-ID" dirty="0" err="1"/>
              <a:t>vps</a:t>
            </a:r>
            <a:r>
              <a:rPr lang="en-ID" dirty="0"/>
              <a:t> di </a:t>
            </a:r>
            <a:r>
              <a:rPr lang="en-ID" dirty="0" err="1"/>
              <a:t>suatu</a:t>
            </a:r>
            <a:r>
              <a:rPr lang="en-ID" dirty="0"/>
              <a:t> </a:t>
            </a:r>
            <a:r>
              <a:rPr lang="en-ID" dirty="0" err="1"/>
              <a:t>tempat</a:t>
            </a:r>
            <a:r>
              <a:rPr lang="en-ID" dirty="0"/>
              <a:t>. </a:t>
            </a:r>
            <a:r>
              <a:rPr lang="en-ID" dirty="0" err="1"/>
              <a:t>Teman-teman</a:t>
            </a:r>
            <a:r>
              <a:rPr lang="en-ID" dirty="0"/>
              <a:t> </a:t>
            </a:r>
            <a:r>
              <a:rPr lang="en-ID" dirty="0" err="1"/>
              <a:t>dapat</a:t>
            </a:r>
            <a:r>
              <a:rPr lang="en-ID" dirty="0"/>
              <a:t> install </a:t>
            </a:r>
            <a:r>
              <a:rPr lang="en-ID" dirty="0" err="1"/>
              <a:t>semua</a:t>
            </a:r>
            <a:r>
              <a:rPr lang="en-ID" dirty="0"/>
              <a:t> </a:t>
            </a:r>
            <a:r>
              <a:rPr lang="en-ID" dirty="0" err="1"/>
              <a:t>senjata</a:t>
            </a:r>
            <a:r>
              <a:rPr lang="en-ID" dirty="0"/>
              <a:t> </a:t>
            </a:r>
            <a:r>
              <a:rPr lang="en-ID" dirty="0" err="1"/>
              <a:t>tersebut</a:t>
            </a:r>
            <a:r>
              <a:rPr lang="en-ID" dirty="0"/>
              <a:t> </a:t>
            </a:r>
            <a:r>
              <a:rPr lang="en-ID" dirty="0" err="1"/>
              <a:t>persis</a:t>
            </a:r>
            <a:r>
              <a:rPr lang="en-ID" dirty="0"/>
              <a:t> di </a:t>
            </a:r>
            <a:r>
              <a:rPr lang="en-ID" dirty="0" err="1"/>
              <a:t>lokal</a:t>
            </a:r>
            <a:r>
              <a:rPr lang="en-ID" dirty="0"/>
              <a:t> </a:t>
            </a:r>
            <a:r>
              <a:rPr lang="en-ID" dirty="0" err="1"/>
              <a:t>dengan</a:t>
            </a:r>
            <a:r>
              <a:rPr lang="en-ID" dirty="0"/>
              <a:t> </a:t>
            </a:r>
            <a:r>
              <a:rPr lang="en-ID" dirty="0" err="1"/>
              <a:t>cara</a:t>
            </a:r>
            <a:r>
              <a:rPr lang="en-ID" dirty="0"/>
              <a:t> </a:t>
            </a:r>
            <a:r>
              <a:rPr lang="en-ID" dirty="0" err="1"/>
              <a:t>membuat</a:t>
            </a:r>
            <a:r>
              <a:rPr lang="en-ID" dirty="0"/>
              <a:t> </a:t>
            </a:r>
            <a:r>
              <a:rPr lang="en-ID" dirty="0" err="1"/>
              <a:t>mesin</a:t>
            </a:r>
            <a:r>
              <a:rPr lang="en-ID" dirty="0"/>
              <a:t> virtual </a:t>
            </a:r>
            <a:r>
              <a:rPr lang="en-ID" dirty="0" err="1"/>
              <a:t>berisi</a:t>
            </a:r>
            <a:r>
              <a:rPr lang="en-ID" dirty="0"/>
              <a:t> </a:t>
            </a:r>
            <a:r>
              <a:rPr lang="en-ID" dirty="0" err="1"/>
              <a:t>semua</a:t>
            </a:r>
            <a:r>
              <a:rPr lang="en-ID" dirty="0"/>
              <a:t> item </a:t>
            </a:r>
            <a:r>
              <a:rPr lang="en-ID" dirty="0" err="1"/>
              <a:t>tersebut</a:t>
            </a:r>
            <a:r>
              <a:rPr lang="en-ID" dirty="0"/>
              <a:t>, </a:t>
            </a:r>
            <a:r>
              <a:rPr lang="en-ID" dirty="0" err="1"/>
              <a:t>tidak</a:t>
            </a:r>
            <a:r>
              <a:rPr lang="en-ID" dirty="0"/>
              <a:t> </a:t>
            </a:r>
            <a:r>
              <a:rPr lang="en-ID" dirty="0" err="1"/>
              <a:t>peduli</a:t>
            </a:r>
            <a:r>
              <a:rPr lang="en-ID" dirty="0"/>
              <a:t> laptop/pc </a:t>
            </a:r>
            <a:r>
              <a:rPr lang="en-ID" dirty="0" err="1"/>
              <a:t>teman-teman</a:t>
            </a:r>
            <a:r>
              <a:rPr lang="en-ID" dirty="0"/>
              <a:t> </a:t>
            </a:r>
            <a:r>
              <a:rPr lang="en-ID" dirty="0" err="1"/>
              <a:t>memakai</a:t>
            </a:r>
            <a:r>
              <a:rPr lang="en-ID" dirty="0"/>
              <a:t> Mac </a:t>
            </a:r>
            <a:r>
              <a:rPr lang="en-ID" dirty="0" err="1"/>
              <a:t>atau</a:t>
            </a:r>
            <a:r>
              <a:rPr lang="en-ID" dirty="0"/>
              <a:t> Windows. Usaha </a:t>
            </a:r>
            <a:r>
              <a:rPr lang="en-ID" dirty="0" err="1"/>
              <a:t>tersebut</a:t>
            </a:r>
            <a:r>
              <a:rPr lang="en-ID" dirty="0"/>
              <a:t> </a:t>
            </a:r>
            <a:r>
              <a:rPr lang="en-ID" dirty="0" err="1"/>
              <a:t>semata</a:t>
            </a:r>
            <a:r>
              <a:rPr lang="en-ID" dirty="0"/>
              <a:t> </a:t>
            </a:r>
            <a:r>
              <a:rPr lang="en-ID" dirty="0" err="1"/>
              <a:t>mata</a:t>
            </a:r>
            <a:r>
              <a:rPr lang="en-ID" dirty="0"/>
              <a:t> </a:t>
            </a:r>
            <a:r>
              <a:rPr lang="en-ID" dirty="0" err="1"/>
              <a:t>untuk</a:t>
            </a:r>
            <a:r>
              <a:rPr lang="en-ID" dirty="0"/>
              <a:t> </a:t>
            </a:r>
            <a:r>
              <a:rPr lang="en-ID" dirty="0" err="1"/>
              <a:t>menghindari</a:t>
            </a:r>
            <a:r>
              <a:rPr lang="en-ID" dirty="0"/>
              <a:t> </a:t>
            </a:r>
            <a:r>
              <a:rPr lang="en-ID" dirty="0" err="1"/>
              <a:t>kemungkinan</a:t>
            </a:r>
            <a:r>
              <a:rPr lang="en-ID" dirty="0"/>
              <a:t> bug yang </a:t>
            </a:r>
            <a:r>
              <a:rPr lang="en-ID" dirty="0" err="1"/>
              <a:t>terjadi</a:t>
            </a:r>
            <a:r>
              <a:rPr lang="en-ID" dirty="0"/>
              <a:t> pada </a:t>
            </a:r>
            <a:r>
              <a:rPr lang="en-ID" dirty="0" err="1"/>
              <a:t>saat</a:t>
            </a:r>
            <a:r>
              <a:rPr lang="en-ID" dirty="0"/>
              <a:t> </a:t>
            </a:r>
            <a:r>
              <a:rPr lang="en-ID" dirty="0" err="1"/>
              <a:t>aplikasi</a:t>
            </a:r>
            <a:r>
              <a:rPr lang="en-ID" dirty="0"/>
              <a:t> di deploy. </a:t>
            </a:r>
            <a:r>
              <a:rPr lang="en-ID" dirty="0" err="1"/>
              <a:t>Pernahkah</a:t>
            </a:r>
            <a:r>
              <a:rPr lang="en-ID" dirty="0"/>
              <a:t> </a:t>
            </a:r>
            <a:r>
              <a:rPr lang="en-ID" dirty="0" err="1"/>
              <a:t>teman-teman</a:t>
            </a:r>
            <a:r>
              <a:rPr lang="en-ID" dirty="0"/>
              <a:t> </a:t>
            </a:r>
            <a:r>
              <a:rPr lang="en-ID" dirty="0" err="1"/>
              <a:t>mengalami</a:t>
            </a:r>
            <a:r>
              <a:rPr lang="en-ID" dirty="0"/>
              <a:t> bug </a:t>
            </a:r>
            <a:r>
              <a:rPr lang="en-ID" dirty="0" err="1"/>
              <a:t>misal</a:t>
            </a:r>
            <a:r>
              <a:rPr lang="en-ID" dirty="0"/>
              <a:t> </a:t>
            </a:r>
            <a:r>
              <a:rPr lang="en-ID" dirty="0" err="1"/>
              <a:t>saja</a:t>
            </a:r>
            <a:r>
              <a:rPr lang="en-ID" dirty="0"/>
              <a:t> blank </a:t>
            </a:r>
            <a:r>
              <a:rPr lang="en-ID" dirty="0" err="1"/>
              <a:t>saat</a:t>
            </a:r>
            <a:r>
              <a:rPr lang="en-ID" dirty="0"/>
              <a:t> </a:t>
            </a:r>
            <a:r>
              <a:rPr lang="en-ID" dirty="0" err="1"/>
              <a:t>aplikasi</a:t>
            </a:r>
            <a:r>
              <a:rPr lang="en-ID" dirty="0"/>
              <a:t> </a:t>
            </a:r>
            <a:r>
              <a:rPr lang="en-ID" dirty="0" err="1"/>
              <a:t>sudah</a:t>
            </a:r>
            <a:r>
              <a:rPr lang="en-ID" dirty="0"/>
              <a:t> </a:t>
            </a:r>
            <a:r>
              <a:rPr lang="en-ID" dirty="0" err="1"/>
              <a:t>diupload</a:t>
            </a:r>
            <a:r>
              <a:rPr lang="en-ID" dirty="0"/>
              <a:t>? </a:t>
            </a:r>
            <a:r>
              <a:rPr lang="en-ID" dirty="0" err="1"/>
              <a:t>padahal</a:t>
            </a:r>
            <a:r>
              <a:rPr lang="en-ID" dirty="0"/>
              <a:t> di </a:t>
            </a:r>
            <a:r>
              <a:rPr lang="en-ID" dirty="0" err="1"/>
              <a:t>mesin</a:t>
            </a:r>
            <a:r>
              <a:rPr lang="en-ID" dirty="0"/>
              <a:t> </a:t>
            </a:r>
            <a:r>
              <a:rPr lang="en-ID" dirty="0" err="1"/>
              <a:t>lokal</a:t>
            </a:r>
            <a:r>
              <a:rPr lang="en-ID" dirty="0"/>
              <a:t> </a:t>
            </a:r>
            <a:r>
              <a:rPr lang="en-ID" dirty="0" err="1"/>
              <a:t>berjalan</a:t>
            </a:r>
            <a:r>
              <a:rPr lang="en-ID" dirty="0"/>
              <a:t> normal. </a:t>
            </a:r>
            <a:r>
              <a:rPr lang="en-ID" dirty="0" err="1"/>
              <a:t>Itu</a:t>
            </a:r>
            <a:r>
              <a:rPr lang="en-ID" dirty="0"/>
              <a:t> </a:t>
            </a:r>
            <a:r>
              <a:rPr lang="en-ID" dirty="0" err="1"/>
              <a:t>semua</a:t>
            </a:r>
            <a:r>
              <a:rPr lang="en-ID" dirty="0"/>
              <a:t> </a:t>
            </a:r>
            <a:r>
              <a:rPr lang="en-ID" dirty="0" err="1"/>
              <a:t>karena</a:t>
            </a:r>
            <a:r>
              <a:rPr lang="en-ID" dirty="0"/>
              <a:t> environment yang </a:t>
            </a:r>
            <a:r>
              <a:rPr lang="en-ID" dirty="0" err="1"/>
              <a:t>berbeda</a:t>
            </a:r>
            <a:r>
              <a:rPr lang="en-ID" dirty="0"/>
              <a:t> </a:t>
            </a:r>
            <a:r>
              <a:rPr lang="en-ID" dirty="0" err="1"/>
              <a:t>antara</a:t>
            </a:r>
            <a:r>
              <a:rPr lang="en-ID" dirty="0"/>
              <a:t> production dan development. Bisa </a:t>
            </a:r>
            <a:r>
              <a:rPr lang="en-ID" dirty="0" err="1"/>
              <a:t>saja</a:t>
            </a:r>
            <a:r>
              <a:rPr lang="en-ID" dirty="0"/>
              <a:t> </a:t>
            </a:r>
            <a:r>
              <a:rPr lang="en-ID" dirty="0" err="1"/>
              <a:t>versi</a:t>
            </a:r>
            <a:r>
              <a:rPr lang="en-ID" dirty="0"/>
              <a:t> API </a:t>
            </a:r>
            <a:r>
              <a:rPr lang="en-ID" dirty="0" err="1"/>
              <a:t>bahasa</a:t>
            </a:r>
            <a:r>
              <a:rPr lang="en-ID" dirty="0"/>
              <a:t> </a:t>
            </a:r>
            <a:r>
              <a:rPr lang="en-ID" dirty="0" err="1"/>
              <a:t>pemrograman</a:t>
            </a:r>
            <a:r>
              <a:rPr lang="en-ID" dirty="0"/>
              <a:t> yang deprecated </a:t>
            </a:r>
            <a:r>
              <a:rPr lang="en-ID" dirty="0" err="1"/>
              <a:t>atau</a:t>
            </a:r>
            <a:r>
              <a:rPr lang="en-ID" dirty="0"/>
              <a:t> removed, </a:t>
            </a:r>
            <a:r>
              <a:rPr lang="en-ID" dirty="0" err="1"/>
              <a:t>bisa</a:t>
            </a:r>
            <a:r>
              <a:rPr lang="en-ID" dirty="0"/>
              <a:t> juga </a:t>
            </a:r>
            <a:r>
              <a:rPr lang="en-ID" dirty="0" err="1"/>
              <a:t>karena</a:t>
            </a:r>
            <a:r>
              <a:rPr lang="en-ID" dirty="0"/>
              <a:t> </a:t>
            </a:r>
            <a:r>
              <a:rPr lang="en-ID" dirty="0" err="1"/>
              <a:t>konfigurasi</a:t>
            </a:r>
            <a:r>
              <a:rPr lang="en-ID" dirty="0"/>
              <a:t> web server yang </a:t>
            </a:r>
            <a:r>
              <a:rPr lang="en-ID" dirty="0" err="1"/>
              <a:t>berbeda</a:t>
            </a:r>
            <a:r>
              <a:rPr lang="en-ID" dirty="0"/>
              <a:t>.</a:t>
            </a:r>
          </a:p>
          <a:p>
            <a:endParaRPr lang="en-ID" dirty="0"/>
          </a:p>
          <a:p>
            <a:endParaRPr lang="en-US" dirty="0"/>
          </a:p>
        </p:txBody>
      </p:sp>
    </p:spTree>
    <p:extLst>
      <p:ext uri="{BB962C8B-B14F-4D97-AF65-F5344CB8AC3E}">
        <p14:creationId xmlns:p14="http://schemas.microsoft.com/office/powerpoint/2010/main" val="81253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AC268D-7BCA-0B4B-A1D2-E37D36796111}"/>
              </a:ext>
            </a:extLst>
          </p:cNvPr>
          <p:cNvSpPr>
            <a:spLocks noGrp="1"/>
          </p:cNvSpPr>
          <p:nvPr>
            <p:ph idx="1"/>
          </p:nvPr>
        </p:nvSpPr>
        <p:spPr>
          <a:xfrm>
            <a:off x="838200" y="787078"/>
            <a:ext cx="10515600" cy="5389885"/>
          </a:xfrm>
        </p:spPr>
        <p:txBody>
          <a:bodyPr>
            <a:normAutofit/>
          </a:bodyPr>
          <a:lstStyle/>
          <a:p>
            <a:r>
              <a:rPr lang="en-ID" dirty="0" err="1"/>
              <a:t>Tujuan</a:t>
            </a:r>
            <a:r>
              <a:rPr lang="en-ID" dirty="0"/>
              <a:t> </a:t>
            </a:r>
            <a:r>
              <a:rPr lang="en-ID" dirty="0" err="1"/>
              <a:t>dari</a:t>
            </a:r>
            <a:r>
              <a:rPr lang="en-ID" dirty="0"/>
              <a:t> </a:t>
            </a:r>
            <a:r>
              <a:rPr lang="en-ID" dirty="0" err="1"/>
              <a:t>pembuatan</a:t>
            </a:r>
            <a:r>
              <a:rPr lang="en-ID" dirty="0"/>
              <a:t> </a:t>
            </a:r>
            <a:r>
              <a:rPr lang="en-ID" dirty="0" err="1"/>
              <a:t>mesin</a:t>
            </a:r>
            <a:r>
              <a:rPr lang="en-ID" dirty="0"/>
              <a:t> virtual </a:t>
            </a:r>
            <a:r>
              <a:rPr lang="en-ID" dirty="0" err="1"/>
              <a:t>dalam</a:t>
            </a:r>
            <a:r>
              <a:rPr lang="en-ID" dirty="0"/>
              <a:t> </a:t>
            </a:r>
            <a:r>
              <a:rPr lang="en-ID" dirty="0" err="1"/>
              <a:t>konteks</a:t>
            </a:r>
            <a:r>
              <a:rPr lang="en-ID" dirty="0"/>
              <a:t> software development </a:t>
            </a:r>
            <a:r>
              <a:rPr lang="en-ID" dirty="0" err="1"/>
              <a:t>tidak</a:t>
            </a:r>
            <a:r>
              <a:rPr lang="en-ID" dirty="0"/>
              <a:t> </a:t>
            </a:r>
            <a:r>
              <a:rPr lang="en-ID" dirty="0" err="1"/>
              <a:t>hanya</a:t>
            </a:r>
            <a:r>
              <a:rPr lang="en-ID" dirty="0"/>
              <a:t> </a:t>
            </a:r>
            <a:r>
              <a:rPr lang="en-ID" dirty="0" err="1"/>
              <a:t>untuk</a:t>
            </a:r>
            <a:r>
              <a:rPr lang="en-ID" dirty="0"/>
              <a:t> </a:t>
            </a:r>
            <a:r>
              <a:rPr lang="en-ID" dirty="0" err="1"/>
              <a:t>mensimulasikan</a:t>
            </a:r>
            <a:r>
              <a:rPr lang="en-ID" dirty="0"/>
              <a:t> production server. </a:t>
            </a:r>
            <a:r>
              <a:rPr lang="en-ID" dirty="0" err="1"/>
              <a:t>Tapi</a:t>
            </a:r>
            <a:r>
              <a:rPr lang="en-ID" dirty="0"/>
              <a:t> juga </a:t>
            </a:r>
            <a:r>
              <a:rPr lang="en-ID" dirty="0" err="1"/>
              <a:t>dapat</a:t>
            </a:r>
            <a:r>
              <a:rPr lang="en-ID" dirty="0"/>
              <a:t> </a:t>
            </a:r>
            <a:r>
              <a:rPr lang="en-ID" dirty="0" err="1"/>
              <a:t>berguna</a:t>
            </a:r>
            <a:r>
              <a:rPr lang="en-ID" dirty="0"/>
              <a:t> </a:t>
            </a:r>
            <a:r>
              <a:rPr lang="en-ID" dirty="0" err="1"/>
              <a:t>bagi</a:t>
            </a:r>
            <a:r>
              <a:rPr lang="en-ID" dirty="0"/>
              <a:t> </a:t>
            </a:r>
            <a:r>
              <a:rPr lang="en-ID" dirty="0" err="1"/>
              <a:t>teman-teman</a:t>
            </a:r>
            <a:r>
              <a:rPr lang="en-ID" dirty="0"/>
              <a:t> yang </a:t>
            </a:r>
            <a:r>
              <a:rPr lang="en-ID" dirty="0" err="1"/>
              <a:t>suka</a:t>
            </a:r>
            <a:r>
              <a:rPr lang="en-ID" dirty="0"/>
              <a:t> </a:t>
            </a:r>
            <a:r>
              <a:rPr lang="en-ID" dirty="0" err="1"/>
              <a:t>mengulik</a:t>
            </a:r>
            <a:r>
              <a:rPr lang="en-ID" dirty="0"/>
              <a:t> dan </a:t>
            </a:r>
            <a:r>
              <a:rPr lang="en-ID" dirty="0" err="1"/>
              <a:t>mencoba</a:t>
            </a:r>
            <a:r>
              <a:rPr lang="en-ID" dirty="0"/>
              <a:t> </a:t>
            </a:r>
            <a:r>
              <a:rPr lang="en-ID" dirty="0" err="1"/>
              <a:t>teknologi</a:t>
            </a:r>
            <a:r>
              <a:rPr lang="en-ID" dirty="0"/>
              <a:t> </a:t>
            </a:r>
            <a:r>
              <a:rPr lang="en-ID" dirty="0" err="1"/>
              <a:t>baru</a:t>
            </a:r>
            <a:r>
              <a:rPr lang="en-ID" dirty="0"/>
              <a:t>. </a:t>
            </a:r>
            <a:r>
              <a:rPr lang="en-ID" dirty="0" err="1"/>
              <a:t>Teman-teman</a:t>
            </a:r>
            <a:r>
              <a:rPr lang="en-ID" dirty="0"/>
              <a:t> </a:t>
            </a:r>
            <a:r>
              <a:rPr lang="en-ID" dirty="0" err="1"/>
              <a:t>dapat</a:t>
            </a:r>
            <a:r>
              <a:rPr lang="en-ID" dirty="0"/>
              <a:t> </a:t>
            </a:r>
            <a:r>
              <a:rPr lang="en-ID" dirty="0" err="1"/>
              <a:t>bebas</a:t>
            </a:r>
            <a:r>
              <a:rPr lang="en-ID" dirty="0"/>
              <a:t> </a:t>
            </a:r>
            <a:r>
              <a:rPr lang="en-ID" dirty="0" err="1"/>
              <a:t>mencoba</a:t>
            </a:r>
            <a:r>
              <a:rPr lang="en-ID" dirty="0"/>
              <a:t> dan install tool </a:t>
            </a:r>
            <a:r>
              <a:rPr lang="en-ID" dirty="0" err="1"/>
              <a:t>secara</a:t>
            </a:r>
            <a:r>
              <a:rPr lang="en-ID" dirty="0"/>
              <a:t> </a:t>
            </a:r>
            <a:r>
              <a:rPr lang="en-ID" dirty="0" err="1"/>
              <a:t>lintas</a:t>
            </a:r>
            <a:r>
              <a:rPr lang="en-ID" dirty="0"/>
              <a:t> platform dan </a:t>
            </a:r>
            <a:r>
              <a:rPr lang="en-ID" dirty="0" err="1"/>
              <a:t>tertata</a:t>
            </a:r>
            <a:r>
              <a:rPr lang="en-ID" dirty="0"/>
              <a:t> </a:t>
            </a:r>
            <a:r>
              <a:rPr lang="en-ID" dirty="0" err="1"/>
              <a:t>rapih</a:t>
            </a:r>
            <a:r>
              <a:rPr lang="en-ID" dirty="0"/>
              <a:t> </a:t>
            </a:r>
            <a:r>
              <a:rPr lang="en-ID" dirty="0" err="1"/>
              <a:t>dalam</a:t>
            </a:r>
            <a:r>
              <a:rPr lang="en-ID" dirty="0"/>
              <a:t> </a:t>
            </a:r>
            <a:r>
              <a:rPr lang="en-ID" dirty="0" err="1"/>
              <a:t>mesin</a:t>
            </a:r>
            <a:r>
              <a:rPr lang="en-ID" dirty="0"/>
              <a:t> virtual, </a:t>
            </a:r>
            <a:r>
              <a:rPr lang="en-ID" dirty="0" err="1"/>
              <a:t>tanpa</a:t>
            </a:r>
            <a:r>
              <a:rPr lang="en-ID" dirty="0"/>
              <a:t> </a:t>
            </a:r>
            <a:r>
              <a:rPr lang="en-ID" dirty="0" err="1"/>
              <a:t>harus</a:t>
            </a:r>
            <a:r>
              <a:rPr lang="en-ID" dirty="0"/>
              <a:t> </a:t>
            </a:r>
            <a:r>
              <a:rPr lang="en-ID" dirty="0" err="1"/>
              <a:t>mengganggu</a:t>
            </a:r>
            <a:r>
              <a:rPr lang="en-ID" dirty="0"/>
              <a:t> </a:t>
            </a:r>
            <a:r>
              <a:rPr lang="en-ID" dirty="0" err="1"/>
              <a:t>sistem</a:t>
            </a:r>
            <a:r>
              <a:rPr lang="en-ID" dirty="0"/>
              <a:t> </a:t>
            </a:r>
            <a:r>
              <a:rPr lang="en-ID" dirty="0" err="1"/>
              <a:t>operasi</a:t>
            </a:r>
            <a:r>
              <a:rPr lang="en-ID" dirty="0"/>
              <a:t> </a:t>
            </a:r>
            <a:r>
              <a:rPr lang="en-ID" dirty="0" err="1"/>
              <a:t>utama</a:t>
            </a:r>
            <a:r>
              <a:rPr lang="en-ID" dirty="0"/>
              <a:t>.</a:t>
            </a:r>
          </a:p>
          <a:p>
            <a:r>
              <a:rPr lang="en-ID" dirty="0"/>
              <a:t>Lalu </a:t>
            </a:r>
            <a:r>
              <a:rPr lang="en-ID" dirty="0" err="1"/>
              <a:t>apa</a:t>
            </a:r>
            <a:r>
              <a:rPr lang="en-ID" dirty="0"/>
              <a:t> </a:t>
            </a:r>
            <a:r>
              <a:rPr lang="en-ID" dirty="0" err="1"/>
              <a:t>itu</a:t>
            </a:r>
            <a:r>
              <a:rPr lang="en-ID" dirty="0"/>
              <a:t> Vagrant? Vagrant </a:t>
            </a:r>
            <a:r>
              <a:rPr lang="en-ID" dirty="0" err="1"/>
              <a:t>adalah</a:t>
            </a:r>
            <a:r>
              <a:rPr lang="en-ID" dirty="0"/>
              <a:t> tool yang </a:t>
            </a:r>
            <a:r>
              <a:rPr lang="en-ID" dirty="0" err="1"/>
              <a:t>dapat</a:t>
            </a:r>
            <a:r>
              <a:rPr lang="en-ID" dirty="0"/>
              <a:t> </a:t>
            </a:r>
            <a:r>
              <a:rPr lang="en-ID" dirty="0" err="1"/>
              <a:t>merealisasikan</a:t>
            </a:r>
            <a:r>
              <a:rPr lang="en-ID" dirty="0"/>
              <a:t> </a:t>
            </a:r>
            <a:r>
              <a:rPr lang="en-ID" dirty="0" err="1"/>
              <a:t>cerita</a:t>
            </a:r>
            <a:r>
              <a:rPr lang="en-ID" dirty="0"/>
              <a:t> yang </a:t>
            </a:r>
            <a:r>
              <a:rPr lang="en-ID" dirty="0" err="1"/>
              <a:t>saya</a:t>
            </a:r>
            <a:r>
              <a:rPr lang="en-ID" dirty="0"/>
              <a:t> </a:t>
            </a:r>
            <a:r>
              <a:rPr lang="en-ID" dirty="0" err="1"/>
              <a:t>sampaikan</a:t>
            </a:r>
            <a:r>
              <a:rPr lang="en-ID" dirty="0"/>
              <a:t> </a:t>
            </a:r>
            <a:r>
              <a:rPr lang="en-ID" dirty="0" err="1"/>
              <a:t>diatas</a:t>
            </a:r>
            <a:r>
              <a:rPr lang="en-ID" dirty="0"/>
              <a:t>. </a:t>
            </a:r>
            <a:r>
              <a:rPr lang="en-ID" dirty="0" err="1"/>
              <a:t>Dengan</a:t>
            </a:r>
            <a:r>
              <a:rPr lang="en-ID" dirty="0"/>
              <a:t> Vagrant </a:t>
            </a:r>
            <a:r>
              <a:rPr lang="en-ID" dirty="0" err="1"/>
              <a:t>kita</a:t>
            </a:r>
            <a:r>
              <a:rPr lang="en-ID" dirty="0"/>
              <a:t> </a:t>
            </a:r>
            <a:r>
              <a:rPr lang="en-ID" dirty="0" err="1"/>
              <a:t>dapat</a:t>
            </a:r>
            <a:r>
              <a:rPr lang="en-ID" dirty="0"/>
              <a:t> </a:t>
            </a:r>
            <a:r>
              <a:rPr lang="en-ID" dirty="0" err="1"/>
              <a:t>menginstall</a:t>
            </a:r>
            <a:r>
              <a:rPr lang="en-ID" dirty="0"/>
              <a:t> </a:t>
            </a:r>
            <a:r>
              <a:rPr lang="en-ID" dirty="0" err="1"/>
              <a:t>lingkungan</a:t>
            </a:r>
            <a:r>
              <a:rPr lang="en-ID" dirty="0"/>
              <a:t> development </a:t>
            </a:r>
            <a:r>
              <a:rPr lang="en-ID" dirty="0" err="1"/>
              <a:t>dengan</a:t>
            </a:r>
            <a:r>
              <a:rPr lang="en-ID" dirty="0"/>
              <a:t> </a:t>
            </a:r>
            <a:r>
              <a:rPr lang="en-ID" dirty="0" err="1"/>
              <a:t>mudah</a:t>
            </a:r>
            <a:r>
              <a:rPr lang="en-ID" dirty="0"/>
              <a:t> dan </a:t>
            </a:r>
            <a:r>
              <a:rPr lang="en-ID" dirty="0" err="1"/>
              <a:t>praktis</a:t>
            </a:r>
            <a:r>
              <a:rPr lang="en-ID" dirty="0"/>
              <a:t>. </a:t>
            </a:r>
            <a:r>
              <a:rPr lang="en-ID" dirty="0" err="1"/>
              <a:t>Mengapa</a:t>
            </a:r>
            <a:r>
              <a:rPr lang="en-ID" dirty="0"/>
              <a:t> </a:t>
            </a:r>
            <a:r>
              <a:rPr lang="en-ID" dirty="0" err="1"/>
              <a:t>harus</a:t>
            </a:r>
            <a:r>
              <a:rPr lang="en-ID" dirty="0"/>
              <a:t> </a:t>
            </a:r>
            <a:r>
              <a:rPr lang="en-ID" dirty="0" err="1"/>
              <a:t>dengan</a:t>
            </a:r>
            <a:r>
              <a:rPr lang="en-ID" dirty="0"/>
              <a:t> Vagrant? </a:t>
            </a:r>
            <a:r>
              <a:rPr lang="en-ID" dirty="0" err="1"/>
              <a:t>bukankah</a:t>
            </a:r>
            <a:r>
              <a:rPr lang="en-ID" dirty="0"/>
              <a:t> </a:t>
            </a:r>
            <a:r>
              <a:rPr lang="en-ID" dirty="0" err="1"/>
              <a:t>cukup</a:t>
            </a:r>
            <a:r>
              <a:rPr lang="en-ID" dirty="0"/>
              <a:t> </a:t>
            </a:r>
            <a:r>
              <a:rPr lang="en-ID" dirty="0" err="1"/>
              <a:t>dengan</a:t>
            </a:r>
            <a:r>
              <a:rPr lang="en-ID" dirty="0"/>
              <a:t> software </a:t>
            </a:r>
            <a:r>
              <a:rPr lang="en-ID" dirty="0" err="1"/>
              <a:t>mesin</a:t>
            </a:r>
            <a:r>
              <a:rPr lang="en-ID" dirty="0"/>
              <a:t> virtual </a:t>
            </a:r>
            <a:r>
              <a:rPr lang="en-ID" dirty="0" err="1"/>
              <a:t>saja</a:t>
            </a:r>
            <a:r>
              <a:rPr lang="en-ID" dirty="0"/>
              <a:t> </a:t>
            </a:r>
            <a:r>
              <a:rPr lang="en-ID" dirty="0" err="1"/>
              <a:t>sudah</a:t>
            </a:r>
            <a:r>
              <a:rPr lang="en-ID" dirty="0"/>
              <a:t> </a:t>
            </a:r>
            <a:r>
              <a:rPr lang="en-ID" dirty="0" err="1"/>
              <a:t>cukup</a:t>
            </a:r>
            <a:r>
              <a:rPr lang="en-ID" dirty="0"/>
              <a:t> dan </a:t>
            </a:r>
            <a:r>
              <a:rPr lang="en-ID" dirty="0" err="1"/>
              <a:t>bisa</a:t>
            </a:r>
            <a:r>
              <a:rPr lang="en-ID" dirty="0"/>
              <a:t> </a:t>
            </a:r>
            <a:r>
              <a:rPr lang="en-ID" dirty="0" err="1"/>
              <a:t>bangun</a:t>
            </a:r>
            <a:r>
              <a:rPr lang="en-ID" dirty="0"/>
              <a:t> development environment? </a:t>
            </a:r>
            <a:r>
              <a:rPr lang="en-ID" dirty="0" err="1"/>
              <a:t>ya</a:t>
            </a:r>
            <a:r>
              <a:rPr lang="en-ID" dirty="0"/>
              <a:t>, </a:t>
            </a:r>
            <a:r>
              <a:rPr lang="en-ID" dirty="0" err="1"/>
              <a:t>betul</a:t>
            </a:r>
            <a:r>
              <a:rPr lang="en-ID" dirty="0"/>
              <a:t> </a:t>
            </a:r>
            <a:r>
              <a:rPr lang="en-ID" dirty="0" err="1"/>
              <a:t>sekali</a:t>
            </a:r>
            <a:r>
              <a:rPr lang="en-ID" dirty="0"/>
              <a:t>. </a:t>
            </a:r>
            <a:r>
              <a:rPr lang="en-ID" dirty="0" err="1"/>
              <a:t>Kalau</a:t>
            </a:r>
            <a:r>
              <a:rPr lang="en-ID" dirty="0"/>
              <a:t> </a:t>
            </a:r>
            <a:r>
              <a:rPr lang="en-ID" dirty="0" err="1"/>
              <a:t>boleh</a:t>
            </a:r>
            <a:r>
              <a:rPr lang="en-ID" dirty="0"/>
              <a:t> </a:t>
            </a:r>
            <a:r>
              <a:rPr lang="en-ID" dirty="0" err="1"/>
              <a:t>saya</a:t>
            </a:r>
            <a:r>
              <a:rPr lang="en-ID" dirty="0"/>
              <a:t> </a:t>
            </a:r>
            <a:r>
              <a:rPr lang="en-ID" dirty="0" err="1"/>
              <a:t>bilang</a:t>
            </a:r>
            <a:r>
              <a:rPr lang="en-ID" dirty="0"/>
              <a:t> </a:t>
            </a:r>
            <a:r>
              <a:rPr lang="en-ID" dirty="0" err="1"/>
              <a:t>jika</a:t>
            </a:r>
            <a:r>
              <a:rPr lang="en-ID" dirty="0"/>
              <a:t> </a:t>
            </a:r>
            <a:r>
              <a:rPr lang="en-ID" dirty="0" err="1"/>
              <a:t>ditambah</a:t>
            </a:r>
            <a:r>
              <a:rPr lang="en-ID" dirty="0"/>
              <a:t> </a:t>
            </a:r>
            <a:r>
              <a:rPr lang="en-ID" dirty="0" err="1"/>
              <a:t>lagi</a:t>
            </a:r>
            <a:r>
              <a:rPr lang="en-ID" dirty="0"/>
              <a:t> </a:t>
            </a:r>
            <a:r>
              <a:rPr lang="en-ID" dirty="0" err="1"/>
              <a:t>dengan</a:t>
            </a:r>
            <a:r>
              <a:rPr lang="en-ID" dirty="0"/>
              <a:t> Vagrant </a:t>
            </a:r>
            <a:r>
              <a:rPr lang="en-ID" dirty="0" err="1"/>
              <a:t>pengalaman</a:t>
            </a:r>
            <a:r>
              <a:rPr lang="en-ID" dirty="0"/>
              <a:t> </a:t>
            </a:r>
            <a:r>
              <a:rPr lang="en-ID" dirty="0" err="1"/>
              <a:t>membuat</a:t>
            </a:r>
            <a:r>
              <a:rPr lang="en-ID" dirty="0"/>
              <a:t> </a:t>
            </a:r>
            <a:r>
              <a:rPr lang="en-ID" dirty="0" err="1"/>
              <a:t>mesin</a:t>
            </a:r>
            <a:r>
              <a:rPr lang="en-ID" dirty="0"/>
              <a:t> virtual </a:t>
            </a:r>
            <a:r>
              <a:rPr lang="en-ID" dirty="0" err="1"/>
              <a:t>untuk</a:t>
            </a:r>
            <a:r>
              <a:rPr lang="en-ID" dirty="0"/>
              <a:t> development </a:t>
            </a:r>
            <a:r>
              <a:rPr lang="en-ID" dirty="0" err="1"/>
              <a:t>akan</a:t>
            </a:r>
            <a:r>
              <a:rPr lang="en-ID" dirty="0"/>
              <a:t> </a:t>
            </a:r>
            <a:r>
              <a:rPr lang="en-ID" dirty="0" err="1"/>
              <a:t>lebih</a:t>
            </a:r>
            <a:r>
              <a:rPr lang="en-ID" dirty="0"/>
              <a:t> </a:t>
            </a:r>
            <a:r>
              <a:rPr lang="en-ID" dirty="0" err="1"/>
              <a:t>indah</a:t>
            </a:r>
            <a:r>
              <a:rPr lang="en-ID" dirty="0"/>
              <a:t> </a:t>
            </a:r>
            <a:r>
              <a:rPr lang="en-ID" dirty="0" err="1"/>
              <a:t>lagi</a:t>
            </a:r>
            <a:r>
              <a:rPr lang="en-ID" dirty="0"/>
              <a:t>. </a:t>
            </a:r>
            <a:r>
              <a:rPr lang="en-ID" dirty="0" err="1"/>
              <a:t>Pernahkah</a:t>
            </a:r>
            <a:r>
              <a:rPr lang="en-ID" dirty="0"/>
              <a:t> </a:t>
            </a:r>
            <a:r>
              <a:rPr lang="en-ID" dirty="0" err="1"/>
              <a:t>teman-teman</a:t>
            </a:r>
            <a:r>
              <a:rPr lang="en-ID" dirty="0"/>
              <a:t> install </a:t>
            </a:r>
            <a:r>
              <a:rPr lang="en-ID" dirty="0" err="1"/>
              <a:t>sistem</a:t>
            </a:r>
            <a:r>
              <a:rPr lang="en-ID" dirty="0"/>
              <a:t> </a:t>
            </a:r>
            <a:r>
              <a:rPr lang="en-ID" dirty="0" err="1"/>
              <a:t>operasi</a:t>
            </a:r>
            <a:r>
              <a:rPr lang="en-ID" dirty="0"/>
              <a:t>, database, tool </a:t>
            </a:r>
            <a:r>
              <a:rPr lang="en-ID" dirty="0" err="1"/>
              <a:t>beserta</a:t>
            </a:r>
            <a:r>
              <a:rPr lang="en-ID" dirty="0"/>
              <a:t> </a:t>
            </a:r>
            <a:r>
              <a:rPr lang="en-ID" dirty="0" err="1"/>
              <a:t>konfigurasi</a:t>
            </a:r>
            <a:r>
              <a:rPr lang="en-ID" dirty="0"/>
              <a:t> </a:t>
            </a:r>
            <a:r>
              <a:rPr lang="en-ID" dirty="0" err="1"/>
              <a:t>lainnya</a:t>
            </a:r>
            <a:r>
              <a:rPr lang="en-ID" dirty="0"/>
              <a:t> </a:t>
            </a:r>
            <a:r>
              <a:rPr lang="en-ID" dirty="0" err="1"/>
              <a:t>hanya</a:t>
            </a:r>
            <a:r>
              <a:rPr lang="en-ID" dirty="0"/>
              <a:t> </a:t>
            </a:r>
            <a:r>
              <a:rPr lang="en-ID" dirty="0" err="1"/>
              <a:t>dengan</a:t>
            </a:r>
            <a:r>
              <a:rPr lang="en-ID" dirty="0"/>
              <a:t> </a:t>
            </a:r>
            <a:r>
              <a:rPr lang="en-ID" dirty="0" err="1"/>
              <a:t>beberapa</a:t>
            </a:r>
            <a:r>
              <a:rPr lang="en-ID" dirty="0"/>
              <a:t> command? </a:t>
            </a:r>
            <a:r>
              <a:rPr lang="en-ID" dirty="0" err="1"/>
              <a:t>jika</a:t>
            </a:r>
            <a:r>
              <a:rPr lang="en-ID" dirty="0"/>
              <a:t> </a:t>
            </a:r>
            <a:r>
              <a:rPr lang="en-ID" dirty="0" err="1"/>
              <a:t>tidak</a:t>
            </a:r>
            <a:r>
              <a:rPr lang="en-ID" dirty="0"/>
              <a:t>, Vagrant </a:t>
            </a:r>
            <a:r>
              <a:rPr lang="en-ID" dirty="0" err="1"/>
              <a:t>dapat</a:t>
            </a:r>
            <a:r>
              <a:rPr lang="en-ID" dirty="0"/>
              <a:t> </a:t>
            </a:r>
            <a:r>
              <a:rPr lang="en-ID" dirty="0" err="1"/>
              <a:t>melakukan</a:t>
            </a:r>
            <a:r>
              <a:rPr lang="en-ID" dirty="0"/>
              <a:t> </a:t>
            </a:r>
            <a:r>
              <a:rPr lang="en-ID" dirty="0" err="1"/>
              <a:t>hal</a:t>
            </a:r>
            <a:r>
              <a:rPr lang="en-ID" dirty="0"/>
              <a:t> </a:t>
            </a:r>
            <a:r>
              <a:rPr lang="en-ID" dirty="0" err="1"/>
              <a:t>tersebut</a:t>
            </a:r>
            <a:r>
              <a:rPr lang="en-ID" dirty="0"/>
              <a:t>.</a:t>
            </a:r>
          </a:p>
          <a:p>
            <a:r>
              <a:rPr lang="en-ID" dirty="0"/>
              <a:t>Salah </a:t>
            </a:r>
            <a:r>
              <a:rPr lang="en-ID" dirty="0" err="1"/>
              <a:t>satu</a:t>
            </a:r>
            <a:r>
              <a:rPr lang="en-ID" dirty="0"/>
              <a:t> </a:t>
            </a:r>
            <a:r>
              <a:rPr lang="en-ID" dirty="0" err="1"/>
              <a:t>istilah</a:t>
            </a:r>
            <a:r>
              <a:rPr lang="en-ID" dirty="0"/>
              <a:t> yang </a:t>
            </a:r>
            <a:r>
              <a:rPr lang="en-ID" dirty="0" err="1"/>
              <a:t>harus</a:t>
            </a:r>
            <a:r>
              <a:rPr lang="en-ID" dirty="0"/>
              <a:t> </a:t>
            </a:r>
            <a:r>
              <a:rPr lang="en-ID" dirty="0" err="1"/>
              <a:t>teman-teman</a:t>
            </a:r>
            <a:r>
              <a:rPr lang="en-ID" dirty="0"/>
              <a:t> </a:t>
            </a:r>
            <a:r>
              <a:rPr lang="en-ID" dirty="0" err="1"/>
              <a:t>ketahui</a:t>
            </a:r>
            <a:r>
              <a:rPr lang="en-ID" dirty="0"/>
              <a:t> </a:t>
            </a:r>
            <a:r>
              <a:rPr lang="en-ID" dirty="0" err="1"/>
              <a:t>dari</a:t>
            </a:r>
            <a:r>
              <a:rPr lang="en-ID" dirty="0"/>
              <a:t> Vagrant </a:t>
            </a:r>
            <a:r>
              <a:rPr lang="en-ID" dirty="0" err="1"/>
              <a:t>adalah</a:t>
            </a:r>
            <a:r>
              <a:rPr lang="en-ID" dirty="0"/>
              <a:t> Box. Box </a:t>
            </a:r>
            <a:r>
              <a:rPr lang="en-ID" dirty="0" err="1"/>
              <a:t>adalah</a:t>
            </a:r>
            <a:r>
              <a:rPr lang="en-ID" dirty="0"/>
              <a:t> format </a:t>
            </a:r>
            <a:r>
              <a:rPr lang="en-ID" dirty="0" err="1"/>
              <a:t>paket</a:t>
            </a:r>
            <a:r>
              <a:rPr lang="en-ID" dirty="0"/>
              <a:t> </a:t>
            </a:r>
            <a:r>
              <a:rPr lang="en-ID" dirty="0" err="1"/>
              <a:t>untuk</a:t>
            </a:r>
            <a:r>
              <a:rPr lang="en-ID" dirty="0"/>
              <a:t> Vagrant environment. Box </a:t>
            </a:r>
            <a:r>
              <a:rPr lang="en-ID" dirty="0" err="1"/>
              <a:t>lah</a:t>
            </a:r>
            <a:r>
              <a:rPr lang="en-ID" dirty="0"/>
              <a:t> yang </a:t>
            </a:r>
            <a:r>
              <a:rPr lang="en-ID" dirty="0" err="1"/>
              <a:t>menjadi</a:t>
            </a:r>
            <a:r>
              <a:rPr lang="en-ID" dirty="0"/>
              <a:t> </a:t>
            </a:r>
            <a:r>
              <a:rPr lang="en-ID" dirty="0" err="1"/>
              <a:t>pembungkus</a:t>
            </a:r>
            <a:r>
              <a:rPr lang="en-ID" dirty="0"/>
              <a:t> technology stack </a:t>
            </a:r>
            <a:r>
              <a:rPr lang="en-ID" dirty="0" err="1"/>
              <a:t>dengan</a:t>
            </a:r>
            <a:r>
              <a:rPr lang="en-ID" dirty="0"/>
              <a:t> </a:t>
            </a:r>
            <a:r>
              <a:rPr lang="en-ID" dirty="0" err="1"/>
              <a:t>segala</a:t>
            </a:r>
            <a:r>
              <a:rPr lang="en-ID" dirty="0"/>
              <a:t> </a:t>
            </a:r>
            <a:r>
              <a:rPr lang="en-ID" dirty="0" err="1"/>
              <a:t>konfigurasinya</a:t>
            </a:r>
            <a:r>
              <a:rPr lang="en-ID" dirty="0"/>
              <a:t>. Vagrant Box juga </a:t>
            </a:r>
            <a:r>
              <a:rPr lang="en-ID" dirty="0" err="1"/>
              <a:t>menyediakan</a:t>
            </a:r>
            <a:r>
              <a:rPr lang="en-ID" dirty="0"/>
              <a:t> </a:t>
            </a:r>
            <a:r>
              <a:rPr lang="en-ID" dirty="0" err="1"/>
              <a:t>beberapa</a:t>
            </a:r>
            <a:r>
              <a:rPr lang="en-ID" dirty="0"/>
              <a:t> command line </a:t>
            </a:r>
            <a:r>
              <a:rPr lang="en-ID" dirty="0" err="1"/>
              <a:t>untuk</a:t>
            </a:r>
            <a:r>
              <a:rPr lang="en-ID" dirty="0"/>
              <a:t> </a:t>
            </a:r>
            <a:r>
              <a:rPr lang="en-ID" dirty="0" err="1"/>
              <a:t>mengatur</a:t>
            </a:r>
            <a:r>
              <a:rPr lang="en-ID" dirty="0"/>
              <a:t> Box yang </a:t>
            </a:r>
            <a:r>
              <a:rPr lang="en-ID" dirty="0" err="1"/>
              <a:t>ada</a:t>
            </a:r>
            <a:r>
              <a:rPr lang="en-ID" dirty="0"/>
              <a:t>.</a:t>
            </a:r>
            <a:endParaRPr lang="en-US" dirty="0"/>
          </a:p>
        </p:txBody>
      </p:sp>
    </p:spTree>
    <p:extLst>
      <p:ext uri="{BB962C8B-B14F-4D97-AF65-F5344CB8AC3E}">
        <p14:creationId xmlns:p14="http://schemas.microsoft.com/office/powerpoint/2010/main" val="154996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41A3-6101-B344-B51F-A1FA7E680EC0}"/>
              </a:ext>
            </a:extLst>
          </p:cNvPr>
          <p:cNvSpPr>
            <a:spLocks noGrp="1"/>
          </p:cNvSpPr>
          <p:nvPr>
            <p:ph type="title"/>
          </p:nvPr>
        </p:nvSpPr>
        <p:spPr/>
        <p:txBody>
          <a:bodyPr/>
          <a:lstStyle/>
          <a:p>
            <a:r>
              <a:rPr lang="en-US" dirty="0"/>
              <a:t>Setup master and worker </a:t>
            </a:r>
            <a:r>
              <a:rPr lang="en-US" dirty="0" err="1"/>
              <a:t>vm</a:t>
            </a:r>
            <a:endParaRPr lang="en-US" dirty="0"/>
          </a:p>
        </p:txBody>
      </p:sp>
      <p:sp>
        <p:nvSpPr>
          <p:cNvPr id="3" name="Content Placeholder 2">
            <a:extLst>
              <a:ext uri="{FF2B5EF4-FFF2-40B4-BE49-F238E27FC236}">
                <a16:creationId xmlns:a16="http://schemas.microsoft.com/office/drawing/2014/main" id="{0B397C71-AAE3-3F48-83A2-BF8560BC6C6B}"/>
              </a:ext>
            </a:extLst>
          </p:cNvPr>
          <p:cNvSpPr>
            <a:spLocks noGrp="1"/>
          </p:cNvSpPr>
          <p:nvPr>
            <p:ph idx="1"/>
          </p:nvPr>
        </p:nvSpPr>
        <p:spPr>
          <a:xfrm>
            <a:off x="1069848" y="2121408"/>
            <a:ext cx="8398243" cy="656516"/>
          </a:xfrm>
        </p:spPr>
        <p:txBody>
          <a:bodyPr/>
          <a:lstStyle/>
          <a:p>
            <a:r>
              <a:rPr lang="en-US" dirty="0"/>
              <a:t>Vagrant </a:t>
            </a:r>
            <a:r>
              <a:rPr lang="en-US" dirty="0" err="1"/>
              <a:t>init</a:t>
            </a:r>
            <a:endParaRPr lang="en-US" dirty="0"/>
          </a:p>
        </p:txBody>
      </p:sp>
      <p:pic>
        <p:nvPicPr>
          <p:cNvPr id="5" name="Picture 4">
            <a:extLst>
              <a:ext uri="{FF2B5EF4-FFF2-40B4-BE49-F238E27FC236}">
                <a16:creationId xmlns:a16="http://schemas.microsoft.com/office/drawing/2014/main" id="{85CFF919-BC21-1A41-BB61-C3E6C7C00D52}"/>
              </a:ext>
            </a:extLst>
          </p:cNvPr>
          <p:cNvPicPr>
            <a:picLocks noChangeAspect="1"/>
          </p:cNvPicPr>
          <p:nvPr/>
        </p:nvPicPr>
        <p:blipFill rotWithShape="1">
          <a:blip r:embed="rId2"/>
          <a:srcRect l="-1" r="58089" b="65401"/>
          <a:stretch/>
        </p:blipFill>
        <p:spPr>
          <a:xfrm>
            <a:off x="3017135" y="1905657"/>
            <a:ext cx="7897792" cy="4348840"/>
          </a:xfrm>
          <a:prstGeom prst="rect">
            <a:avLst/>
          </a:prstGeom>
        </p:spPr>
      </p:pic>
    </p:spTree>
    <p:extLst>
      <p:ext uri="{BB962C8B-B14F-4D97-AF65-F5344CB8AC3E}">
        <p14:creationId xmlns:p14="http://schemas.microsoft.com/office/powerpoint/2010/main" val="31612024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{1B22805A-9766-1948-AB7A-BFE3961B855A}tf10001070</Template>
  <TotalTime>1955</TotalTime>
  <Words>1910</Words>
  <Application>Microsoft Macintosh PowerPoint</Application>
  <PresentationFormat>Widescreen</PresentationFormat>
  <Paragraphs>204</Paragraphs>
  <Slides>53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Corbel</vt:lpstr>
      <vt:lpstr>Rockwell</vt:lpstr>
      <vt:lpstr>Rockwell Condensed</vt:lpstr>
      <vt:lpstr>Rockwell Extra Bold</vt:lpstr>
      <vt:lpstr>Wingdings</vt:lpstr>
      <vt:lpstr>Wood Type</vt:lpstr>
      <vt:lpstr>PowerPoint Presentation</vt:lpstr>
      <vt:lpstr>PowerPoint Presentation</vt:lpstr>
      <vt:lpstr>Devops Culture</vt:lpstr>
      <vt:lpstr>Kenapa kita membutuhkan devops?</vt:lpstr>
      <vt:lpstr>Kebutuhan Devops</vt:lpstr>
      <vt:lpstr>PowerPoint Presentation</vt:lpstr>
      <vt:lpstr>Mengenal Vagrant</vt:lpstr>
      <vt:lpstr>PowerPoint Presentation</vt:lpstr>
      <vt:lpstr>Setup master and worker vm</vt:lpstr>
      <vt:lpstr>Vagrantfile</vt:lpstr>
      <vt:lpstr>Konfigurasi Vagrant </vt:lpstr>
      <vt:lpstr>Vagrant sintax</vt:lpstr>
      <vt:lpstr>Mac setting </vt:lpstr>
      <vt:lpstr>Windows SETTING</vt:lpstr>
      <vt:lpstr>Vagrant on Mac</vt:lpstr>
      <vt:lpstr>Vagrant ON WINDOWS</vt:lpstr>
      <vt:lpstr>PowerPoint Presentation</vt:lpstr>
      <vt:lpstr>PowerPoint Presentation</vt:lpstr>
      <vt:lpstr>VirtualBox sebagai provider</vt:lpstr>
      <vt:lpstr>PowerPoint Presentation</vt:lpstr>
      <vt:lpstr>Docker</vt:lpstr>
      <vt:lpstr>PowerPoint Presentation</vt:lpstr>
      <vt:lpstr>PERINTAH DASAR Docker</vt:lpstr>
      <vt:lpstr>JENKINS</vt:lpstr>
      <vt:lpstr>Install Jenkins</vt:lpstr>
      <vt:lpstr>CHECKING JENKINS</vt:lpstr>
      <vt:lpstr>uNLOCK jENKINS</vt:lpstr>
      <vt:lpstr>iNSTALLING PLUGIN ON JENKINS</vt:lpstr>
      <vt:lpstr>Dashboard JENKINS</vt:lpstr>
      <vt:lpstr>Changes port jenkins</vt:lpstr>
      <vt:lpstr>Setup project ON JENKINS</vt:lpstr>
      <vt:lpstr>CI/CD &amp; DEPLOY SERVICES KE SWARM CLUSTER</vt:lpstr>
      <vt:lpstr>DEVELOPER PUSH CODE TO GITHUB</vt:lpstr>
      <vt:lpstr>GITHUB SETTING</vt:lpstr>
      <vt:lpstr>By pass repo with ssh</vt:lpstr>
      <vt:lpstr>Docker Swarm mode</vt:lpstr>
      <vt:lpstr>Docker swarm deploy</vt:lpstr>
      <vt:lpstr>Build docker swarm mode</vt:lpstr>
      <vt:lpstr>Create swarm cluster</vt:lpstr>
      <vt:lpstr>REPLIKASI API</vt:lpstr>
      <vt:lpstr>API TEREPLIKASI</vt:lpstr>
      <vt:lpstr>SCALE UP API</vt:lpstr>
      <vt:lpstr>TEST HORIZONTAL SCALLING API</vt:lpstr>
      <vt:lpstr>API TEREPLIKASI</vt:lpstr>
      <vt:lpstr>TEST API post data user</vt:lpstr>
      <vt:lpstr>Test api post data transaction</vt:lpstr>
      <vt:lpstr>TEST API POST DATA TRANSACTION</vt:lpstr>
      <vt:lpstr>TETS API GET ALL DATA TRANSACTION</vt:lpstr>
      <vt:lpstr>TETS API GET ALL DATA TRANSACTION</vt:lpstr>
      <vt:lpstr>Grafana</vt:lpstr>
      <vt:lpstr>GRAFANA DASHBOARD</vt:lpstr>
      <vt:lpstr>Reference &amp; Source code (opensource)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ANDREAS SAHABAT LUMBAN BATU</dc:creator>
  <cp:lastModifiedBy>ANDREAS SAHABAT LUMBAN BATU</cp:lastModifiedBy>
  <cp:revision>421</cp:revision>
  <dcterms:created xsi:type="dcterms:W3CDTF">2021-09-30T19:31:03Z</dcterms:created>
  <dcterms:modified xsi:type="dcterms:W3CDTF">2021-12-14T10:25:39Z</dcterms:modified>
</cp:coreProperties>
</file>